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8"/>
  </p:notesMasterIdLst>
  <p:sldIdLst>
    <p:sldId id="725" r:id="rId2"/>
    <p:sldId id="737" r:id="rId3"/>
    <p:sldId id="696" r:id="rId4"/>
    <p:sldId id="726" r:id="rId5"/>
    <p:sldId id="700" r:id="rId6"/>
    <p:sldId id="694" r:id="rId7"/>
    <p:sldId id="727" r:id="rId8"/>
    <p:sldId id="701" r:id="rId9"/>
    <p:sldId id="730" r:id="rId10"/>
    <p:sldId id="731" r:id="rId11"/>
    <p:sldId id="719" r:id="rId12"/>
    <p:sldId id="706" r:id="rId13"/>
    <p:sldId id="720" r:id="rId14"/>
    <p:sldId id="723" r:id="rId15"/>
    <p:sldId id="733" r:id="rId16"/>
    <p:sldId id="735" r:id="rId17"/>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4660"/>
  </p:normalViewPr>
  <p:slideViewPr>
    <p:cSldViewPr snapToGrid="0">
      <p:cViewPr varScale="1">
        <p:scale>
          <a:sx n="92" d="100"/>
          <a:sy n="92" d="100"/>
        </p:scale>
        <p:origin x="173"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692442-65A2-4925-90C2-7FB2F97BEDF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sv-SE"/>
        </a:p>
      </dgm:t>
    </dgm:pt>
    <dgm:pt modelId="{5C3F48E9-989D-4173-8285-D5555F386846}">
      <dgm:prSet phldrT="[Text]" custT="1"/>
      <dgm:spPr/>
      <dgm:t>
        <a:bodyPr/>
        <a:lstStyle/>
        <a:p>
          <a:r>
            <a:rPr lang="sv-SE" sz="2400" b="1" dirty="0">
              <a:latin typeface="Century Gothic" panose="020B0502020202020204" pitchFamily="34" charset="0"/>
            </a:rPr>
            <a:t>Anmälan</a:t>
          </a:r>
          <a:br>
            <a:rPr lang="sv-SE" sz="2400" b="1" dirty="0">
              <a:latin typeface="Century Gothic" panose="020B0502020202020204" pitchFamily="34" charset="0"/>
            </a:rPr>
          </a:br>
          <a:r>
            <a:rPr lang="sv-SE" sz="2400" b="1" dirty="0">
              <a:latin typeface="Century Gothic" panose="020B0502020202020204" pitchFamily="34" charset="0"/>
            </a:rPr>
            <a:t>från socialtjänsten</a:t>
          </a:r>
        </a:p>
      </dgm:t>
    </dgm:pt>
    <dgm:pt modelId="{94AB6427-FCDF-4981-8C50-1524111E924E}" type="parTrans" cxnId="{6CD2A82E-0360-445A-BF0D-513209CF9D54}">
      <dgm:prSet/>
      <dgm:spPr/>
      <dgm:t>
        <a:bodyPr/>
        <a:lstStyle/>
        <a:p>
          <a:endParaRPr lang="sv-SE"/>
        </a:p>
      </dgm:t>
    </dgm:pt>
    <dgm:pt modelId="{51A6403F-91D3-4744-BD6E-6E815DDD10DC}" type="sibTrans" cxnId="{6CD2A82E-0360-445A-BF0D-513209CF9D54}">
      <dgm:prSet/>
      <dgm:spPr/>
      <dgm:t>
        <a:bodyPr/>
        <a:lstStyle/>
        <a:p>
          <a:endParaRPr lang="sv-SE"/>
        </a:p>
      </dgm:t>
    </dgm:pt>
    <dgm:pt modelId="{85611B75-4D63-4CD2-A81A-F2898FF437D2}">
      <dgm:prSet phldrT="[Text]" custT="1"/>
      <dgm:spPr/>
      <dgm:t>
        <a:bodyPr/>
        <a:lstStyle/>
        <a:p>
          <a:r>
            <a:rPr lang="sv-SE" sz="1150" dirty="0">
              <a:latin typeface="Century Gothic" panose="020B0502020202020204" pitchFamily="34" charset="0"/>
            </a:rPr>
            <a:t>T.ex. en biståndshandläggare anmäler behov av god man eller förvaltare till överförmyndaren</a:t>
          </a:r>
        </a:p>
      </dgm:t>
    </dgm:pt>
    <dgm:pt modelId="{9D9D8474-03E3-4109-9A6E-91DD787C8120}" type="parTrans" cxnId="{DB71BEBC-F36E-4338-BE75-C0A20C5EC4DA}">
      <dgm:prSet/>
      <dgm:spPr/>
      <dgm:t>
        <a:bodyPr/>
        <a:lstStyle/>
        <a:p>
          <a:endParaRPr lang="sv-SE"/>
        </a:p>
      </dgm:t>
    </dgm:pt>
    <dgm:pt modelId="{E0A92980-B8B7-405B-B780-418669900E4D}" type="sibTrans" cxnId="{DB71BEBC-F36E-4338-BE75-C0A20C5EC4DA}">
      <dgm:prSet/>
      <dgm:spPr/>
      <dgm:t>
        <a:bodyPr/>
        <a:lstStyle/>
        <a:p>
          <a:endParaRPr lang="sv-SE"/>
        </a:p>
      </dgm:t>
    </dgm:pt>
    <dgm:pt modelId="{AAD35C07-1B47-4620-8773-D9A86CF73111}">
      <dgm:prSet phldrT="[Text]" custT="1"/>
      <dgm:spPr/>
      <dgm:t>
        <a:bodyPr/>
        <a:lstStyle/>
        <a:p>
          <a:r>
            <a:rPr lang="sv-SE" sz="1150" dirty="0">
              <a:latin typeface="Century Gothic" panose="020B0502020202020204" pitchFamily="34" charset="0"/>
            </a:rPr>
            <a:t>Överförmyndarkansliet inhämtar utredning i form av läkarintyg och socialt utlåtande, samt ibland anhörigyttranden</a:t>
          </a:r>
        </a:p>
      </dgm:t>
    </dgm:pt>
    <dgm:pt modelId="{F9B244F3-6756-43D1-9C59-30BEE32606E0}" type="parTrans" cxnId="{4A7F10BC-CB32-4067-9F16-C3D1EA5EB41B}">
      <dgm:prSet/>
      <dgm:spPr/>
      <dgm:t>
        <a:bodyPr/>
        <a:lstStyle/>
        <a:p>
          <a:endParaRPr lang="sv-SE"/>
        </a:p>
      </dgm:t>
    </dgm:pt>
    <dgm:pt modelId="{CFED931D-FA5F-45A0-9760-754D132F2B4B}" type="sibTrans" cxnId="{4A7F10BC-CB32-4067-9F16-C3D1EA5EB41B}">
      <dgm:prSet/>
      <dgm:spPr/>
      <dgm:t>
        <a:bodyPr/>
        <a:lstStyle/>
        <a:p>
          <a:endParaRPr lang="sv-SE"/>
        </a:p>
      </dgm:t>
    </dgm:pt>
    <dgm:pt modelId="{19BF34D3-A18A-4EB2-812F-4C4D0242B4E1}">
      <dgm:prSet phldrT="[Text]" custT="1"/>
      <dgm:spPr/>
      <dgm:t>
        <a:bodyPr/>
        <a:lstStyle/>
        <a:p>
          <a:r>
            <a:rPr lang="sv-SE" sz="2400" b="1" dirty="0">
              <a:latin typeface="Century Gothic" panose="020B0502020202020204" pitchFamily="34" charset="0"/>
            </a:rPr>
            <a:t>Ansökan till tingsrätten</a:t>
          </a:r>
        </a:p>
      </dgm:t>
    </dgm:pt>
    <dgm:pt modelId="{C76152F0-6130-4116-B2B0-3E29A451ADFD}" type="parTrans" cxnId="{F6CA7DB8-3A39-48AA-9328-FF5A24659725}">
      <dgm:prSet/>
      <dgm:spPr/>
      <dgm:t>
        <a:bodyPr/>
        <a:lstStyle/>
        <a:p>
          <a:endParaRPr lang="sv-SE"/>
        </a:p>
      </dgm:t>
    </dgm:pt>
    <dgm:pt modelId="{C7822C02-30CA-4D87-ABD8-A71B5B892CEB}" type="sibTrans" cxnId="{F6CA7DB8-3A39-48AA-9328-FF5A24659725}">
      <dgm:prSet/>
      <dgm:spPr/>
      <dgm:t>
        <a:bodyPr/>
        <a:lstStyle/>
        <a:p>
          <a:endParaRPr lang="sv-SE"/>
        </a:p>
      </dgm:t>
    </dgm:pt>
    <dgm:pt modelId="{F91262BC-CCFA-471F-B566-BE65F44FFC95}">
      <dgm:prSet phldrT="[Text]" custT="1"/>
      <dgm:spPr/>
      <dgm:t>
        <a:bodyPr/>
        <a:lstStyle/>
        <a:p>
          <a:r>
            <a:rPr lang="sv-SE" sz="1150" dirty="0">
              <a:latin typeface="Century Gothic" panose="020B0502020202020204" pitchFamily="34" charset="0"/>
            </a:rPr>
            <a:t>Den enskilde och dennes närmaste anhöriga (sambo, make/maka, barn, föräldrar m.m.) är behöriga att ansöka om anordnande av godmanskap eller förvaltarskap</a:t>
          </a:r>
        </a:p>
      </dgm:t>
    </dgm:pt>
    <dgm:pt modelId="{BE0C8EB6-D69C-42CA-B831-70D89B0F048F}" type="parTrans" cxnId="{28DF4699-73E1-4978-9B48-3741B0237CA3}">
      <dgm:prSet/>
      <dgm:spPr/>
      <dgm:t>
        <a:bodyPr/>
        <a:lstStyle/>
        <a:p>
          <a:endParaRPr lang="sv-SE"/>
        </a:p>
      </dgm:t>
    </dgm:pt>
    <dgm:pt modelId="{9DD7EC3C-A716-4F64-B32C-ED9CC9CCF83B}" type="sibTrans" cxnId="{28DF4699-73E1-4978-9B48-3741B0237CA3}">
      <dgm:prSet/>
      <dgm:spPr/>
      <dgm:t>
        <a:bodyPr/>
        <a:lstStyle/>
        <a:p>
          <a:endParaRPr lang="sv-SE"/>
        </a:p>
      </dgm:t>
    </dgm:pt>
    <dgm:pt modelId="{9BDC8EEB-BF76-4637-9DC1-28B0A0ACC80F}">
      <dgm:prSet phldrT="[Text]" custT="1"/>
      <dgm:spPr/>
      <dgm:t>
        <a:bodyPr/>
        <a:lstStyle/>
        <a:p>
          <a:r>
            <a:rPr lang="sv-SE" sz="1150" dirty="0">
              <a:latin typeface="Century Gothic" panose="020B0502020202020204" pitchFamily="34" charset="0"/>
            </a:rPr>
            <a:t>En ansökan ska skickas direkt till tingsrätten, inte till överförmyndaren</a:t>
          </a:r>
        </a:p>
      </dgm:t>
    </dgm:pt>
    <dgm:pt modelId="{B3B11F13-D3F0-4D82-82D0-45C42F734E82}" type="parTrans" cxnId="{8DE9C6E6-92B6-4ED5-8E09-658BE6E842F9}">
      <dgm:prSet/>
      <dgm:spPr/>
      <dgm:t>
        <a:bodyPr/>
        <a:lstStyle/>
        <a:p>
          <a:endParaRPr lang="sv-SE"/>
        </a:p>
      </dgm:t>
    </dgm:pt>
    <dgm:pt modelId="{3FE8F142-1CDE-4D8B-BEEE-B488A9D906C3}" type="sibTrans" cxnId="{8DE9C6E6-92B6-4ED5-8E09-658BE6E842F9}">
      <dgm:prSet/>
      <dgm:spPr/>
      <dgm:t>
        <a:bodyPr/>
        <a:lstStyle/>
        <a:p>
          <a:endParaRPr lang="sv-SE"/>
        </a:p>
      </dgm:t>
    </dgm:pt>
    <dgm:pt modelId="{27EE7E70-AE33-482D-A78D-53050E84F616}">
      <dgm:prSet phldrT="[Text]" custT="1"/>
      <dgm:spPr/>
      <dgm:t>
        <a:bodyPr/>
        <a:lstStyle/>
        <a:p>
          <a:r>
            <a:rPr lang="sv-SE" sz="1150" dirty="0">
              <a:latin typeface="Century Gothic" panose="020B0502020202020204" pitchFamily="34" charset="0"/>
            </a:rPr>
            <a:t>Om utredningen ger stöd för ett godmanskap eller ett förvaltarskap ansöker överförmyndaren till tingsrätten om anordnande av ställföreträdarskap</a:t>
          </a:r>
        </a:p>
      </dgm:t>
    </dgm:pt>
    <dgm:pt modelId="{CA5E1BEC-361B-4587-B74B-94BF966CCC18}" type="parTrans" cxnId="{7D0554DD-FEFD-4F48-8D04-86C2464C6011}">
      <dgm:prSet/>
      <dgm:spPr/>
      <dgm:t>
        <a:bodyPr/>
        <a:lstStyle/>
        <a:p>
          <a:endParaRPr lang="sv-SE"/>
        </a:p>
      </dgm:t>
    </dgm:pt>
    <dgm:pt modelId="{DB0CBD3A-B03A-4022-A980-1B6B31635679}" type="sibTrans" cxnId="{7D0554DD-FEFD-4F48-8D04-86C2464C6011}">
      <dgm:prSet/>
      <dgm:spPr/>
      <dgm:t>
        <a:bodyPr/>
        <a:lstStyle/>
        <a:p>
          <a:endParaRPr lang="sv-SE"/>
        </a:p>
      </dgm:t>
    </dgm:pt>
    <dgm:pt modelId="{643CAE2D-CD4D-4773-8271-059C5B5F154D}">
      <dgm:prSet phldrT="[Text]" custT="1"/>
      <dgm:spPr/>
      <dgm:t>
        <a:bodyPr/>
        <a:lstStyle/>
        <a:p>
          <a:r>
            <a:rPr lang="sv-SE" sz="1150" dirty="0">
              <a:latin typeface="Century Gothic" panose="020B0502020202020204" pitchFamily="34" charset="0"/>
            </a:rPr>
            <a:t>Om utredningen </a:t>
          </a:r>
          <a:r>
            <a:rPr lang="sv-SE" sz="1150" b="1" dirty="0">
              <a:latin typeface="Century Gothic" panose="020B0502020202020204" pitchFamily="34" charset="0"/>
            </a:rPr>
            <a:t>inte </a:t>
          </a:r>
          <a:r>
            <a:rPr lang="sv-SE" sz="1150" b="0" dirty="0">
              <a:latin typeface="Century Gothic" panose="020B0502020202020204" pitchFamily="34" charset="0"/>
            </a:rPr>
            <a:t>ger stöd för godmanskap eller förvaltarskap avskrivs ärendet</a:t>
          </a:r>
          <a:endParaRPr lang="sv-SE" sz="1150" dirty="0">
            <a:latin typeface="Century Gothic" panose="020B0502020202020204" pitchFamily="34" charset="0"/>
          </a:endParaRPr>
        </a:p>
      </dgm:t>
    </dgm:pt>
    <dgm:pt modelId="{DBBDC466-D161-47CC-9B5B-36594A6BC1CF}" type="parTrans" cxnId="{BACB7EE9-0581-47AC-8209-0C9833C3F89B}">
      <dgm:prSet/>
      <dgm:spPr/>
      <dgm:t>
        <a:bodyPr/>
        <a:lstStyle/>
        <a:p>
          <a:endParaRPr lang="sv-SE"/>
        </a:p>
      </dgm:t>
    </dgm:pt>
    <dgm:pt modelId="{685CC89F-ACEE-4611-8563-A20280E41DDF}" type="sibTrans" cxnId="{BACB7EE9-0581-47AC-8209-0C9833C3F89B}">
      <dgm:prSet/>
      <dgm:spPr/>
      <dgm:t>
        <a:bodyPr/>
        <a:lstStyle/>
        <a:p>
          <a:endParaRPr lang="sv-SE"/>
        </a:p>
      </dgm:t>
    </dgm:pt>
    <dgm:pt modelId="{9052993F-B6E2-4A02-8E3D-5D559B8BF4C1}">
      <dgm:prSet phldrT="[Text]" custT="1"/>
      <dgm:spPr/>
      <dgm:t>
        <a:bodyPr/>
        <a:lstStyle/>
        <a:p>
          <a:r>
            <a:rPr lang="sv-SE" sz="1150" dirty="0">
              <a:latin typeface="Century Gothic" panose="020B0502020202020204" pitchFamily="34" charset="0"/>
            </a:rPr>
            <a:t>Till ansökan ska det bifogas läkarintyg och socialt utlåtande, men om underlaget saknas förelägger tingsrätten överförmyndarkansliet att inhämta den utredning som behövs</a:t>
          </a:r>
        </a:p>
      </dgm:t>
    </dgm:pt>
    <dgm:pt modelId="{1C58CAAA-851D-434A-ADDA-D767EA7EB1D0}" type="parTrans" cxnId="{3EAC67BA-B336-49C4-9665-64A9BD60CD04}">
      <dgm:prSet/>
      <dgm:spPr/>
      <dgm:t>
        <a:bodyPr/>
        <a:lstStyle/>
        <a:p>
          <a:endParaRPr lang="sv-SE"/>
        </a:p>
      </dgm:t>
    </dgm:pt>
    <dgm:pt modelId="{30C0748C-7822-41DF-A3A7-D3955995C04F}" type="sibTrans" cxnId="{3EAC67BA-B336-49C4-9665-64A9BD60CD04}">
      <dgm:prSet/>
      <dgm:spPr/>
      <dgm:t>
        <a:bodyPr/>
        <a:lstStyle/>
        <a:p>
          <a:endParaRPr lang="sv-SE"/>
        </a:p>
      </dgm:t>
    </dgm:pt>
    <dgm:pt modelId="{918ABE92-E11C-4B3F-A54B-62A7C7F870C4}">
      <dgm:prSet phldrT="[Text]" custT="1"/>
      <dgm:spPr/>
      <dgm:t>
        <a:bodyPr/>
        <a:lstStyle/>
        <a:p>
          <a:r>
            <a:rPr lang="sv-SE" sz="1150" dirty="0">
              <a:latin typeface="Century Gothic" panose="020B0502020202020204" pitchFamily="34" charset="0"/>
            </a:rPr>
            <a:t>Överförmyndaren är också behörig att ansöka till tingsrätten, det är även en god man om det gäller en ansökan om förvaltarskap för en person som redan har ett anordnat godmanskap</a:t>
          </a:r>
        </a:p>
      </dgm:t>
    </dgm:pt>
    <dgm:pt modelId="{AF4D743F-626F-48EB-93C7-8F7C0B0BBB70}" type="parTrans" cxnId="{B66D44D2-2A62-48E6-BBBD-54D94FF8DDBF}">
      <dgm:prSet/>
      <dgm:spPr/>
      <dgm:t>
        <a:bodyPr/>
        <a:lstStyle/>
        <a:p>
          <a:endParaRPr lang="sv-SE"/>
        </a:p>
      </dgm:t>
    </dgm:pt>
    <dgm:pt modelId="{00CF45BD-CDA2-4984-A93A-A19AC59A6EF0}" type="sibTrans" cxnId="{B66D44D2-2A62-48E6-BBBD-54D94FF8DDBF}">
      <dgm:prSet/>
      <dgm:spPr/>
      <dgm:t>
        <a:bodyPr/>
        <a:lstStyle/>
        <a:p>
          <a:endParaRPr lang="sv-SE"/>
        </a:p>
      </dgm:t>
    </dgm:pt>
    <dgm:pt modelId="{893E2C55-BD3F-47FE-BA45-03AB8305FB9D}">
      <dgm:prSet phldrT="[Text]" custT="1"/>
      <dgm:spPr/>
      <dgm:t>
        <a:bodyPr/>
        <a:lstStyle/>
        <a:p>
          <a:r>
            <a:rPr lang="sv-SE" sz="1150" dirty="0">
              <a:latin typeface="Century Gothic" panose="020B0502020202020204" pitchFamily="34" charset="0"/>
            </a:rPr>
            <a:t>Överförmyndaren yttrar sig angående ansökan; kan tillstyrka eller motsätta sig den</a:t>
          </a:r>
        </a:p>
      </dgm:t>
    </dgm:pt>
    <dgm:pt modelId="{A73805CC-2117-4A5E-B34B-F352E3AFB14F}" type="parTrans" cxnId="{9CE276A9-444B-4F6F-BD21-62B364BD0CA4}">
      <dgm:prSet/>
      <dgm:spPr/>
      <dgm:t>
        <a:bodyPr/>
        <a:lstStyle/>
        <a:p>
          <a:endParaRPr lang="sv-SE"/>
        </a:p>
      </dgm:t>
    </dgm:pt>
    <dgm:pt modelId="{5DA4EA5B-8463-403A-AC18-438BD10CAEF7}" type="sibTrans" cxnId="{9CE276A9-444B-4F6F-BD21-62B364BD0CA4}">
      <dgm:prSet/>
      <dgm:spPr/>
      <dgm:t>
        <a:bodyPr/>
        <a:lstStyle/>
        <a:p>
          <a:endParaRPr lang="sv-SE"/>
        </a:p>
      </dgm:t>
    </dgm:pt>
    <dgm:pt modelId="{0B5B4F3D-6577-48D9-A449-BFBE7409A965}" type="pres">
      <dgm:prSet presAssocID="{3F692442-65A2-4925-90C2-7FB2F97BEDF9}" presName="Name0" presStyleCnt="0">
        <dgm:presLayoutVars>
          <dgm:dir/>
          <dgm:animLvl val="lvl"/>
          <dgm:resizeHandles/>
        </dgm:presLayoutVars>
      </dgm:prSet>
      <dgm:spPr/>
    </dgm:pt>
    <dgm:pt modelId="{7E993451-0B58-4A5C-ACAB-4648D7D55FAD}" type="pres">
      <dgm:prSet presAssocID="{5C3F48E9-989D-4173-8285-D5555F386846}" presName="linNode" presStyleCnt="0"/>
      <dgm:spPr/>
    </dgm:pt>
    <dgm:pt modelId="{790C409B-FA93-4BDA-A505-C2AD3EB04FDC}" type="pres">
      <dgm:prSet presAssocID="{5C3F48E9-989D-4173-8285-D5555F386846}" presName="parentShp" presStyleLbl="node1" presStyleIdx="0" presStyleCnt="2" custScaleX="70843" custScaleY="79319" custLinFactNeighborX="-9714" custLinFactNeighborY="-1575">
        <dgm:presLayoutVars>
          <dgm:bulletEnabled val="1"/>
        </dgm:presLayoutVars>
      </dgm:prSet>
      <dgm:spPr/>
    </dgm:pt>
    <dgm:pt modelId="{BD3E5FAD-6799-412B-ACFE-4470F50907F5}" type="pres">
      <dgm:prSet presAssocID="{5C3F48E9-989D-4173-8285-D5555F386846}" presName="childShp" presStyleLbl="bgAccFollowNode1" presStyleIdx="0" presStyleCnt="2" custScaleX="112362" custLinFactNeighborX="-3300">
        <dgm:presLayoutVars>
          <dgm:bulletEnabled val="1"/>
        </dgm:presLayoutVars>
      </dgm:prSet>
      <dgm:spPr/>
    </dgm:pt>
    <dgm:pt modelId="{69C8EFF0-F846-44C6-B42F-03115828C5A8}" type="pres">
      <dgm:prSet presAssocID="{51A6403F-91D3-4744-BD6E-6E815DDD10DC}" presName="spacing" presStyleCnt="0"/>
      <dgm:spPr/>
    </dgm:pt>
    <dgm:pt modelId="{D60DE75E-9883-4437-B243-CCF3E1610092}" type="pres">
      <dgm:prSet presAssocID="{19BF34D3-A18A-4EB2-812F-4C4D0242B4E1}" presName="linNode" presStyleCnt="0"/>
      <dgm:spPr/>
    </dgm:pt>
    <dgm:pt modelId="{7FF9125A-19EB-4E5C-8665-14F8FF1C664C}" type="pres">
      <dgm:prSet presAssocID="{19BF34D3-A18A-4EB2-812F-4C4D0242B4E1}" presName="parentShp" presStyleLbl="node1" presStyleIdx="1" presStyleCnt="2" custScaleX="69721" custScaleY="80533" custLinFactNeighborX="-8727" custLinFactNeighborY="-4736">
        <dgm:presLayoutVars>
          <dgm:bulletEnabled val="1"/>
        </dgm:presLayoutVars>
      </dgm:prSet>
      <dgm:spPr/>
    </dgm:pt>
    <dgm:pt modelId="{3520D2D4-F032-4FAF-A40F-18A7B84E8FC9}" type="pres">
      <dgm:prSet presAssocID="{19BF34D3-A18A-4EB2-812F-4C4D0242B4E1}" presName="childShp" presStyleLbl="bgAccFollowNode1" presStyleIdx="1" presStyleCnt="2" custScaleX="116825" custScaleY="129893">
        <dgm:presLayoutVars>
          <dgm:bulletEnabled val="1"/>
        </dgm:presLayoutVars>
      </dgm:prSet>
      <dgm:spPr/>
    </dgm:pt>
  </dgm:ptLst>
  <dgm:cxnLst>
    <dgm:cxn modelId="{504C7C1A-5FB6-4713-91AB-E9B1D6D76ECC}" type="presOf" srcId="{3F692442-65A2-4925-90C2-7FB2F97BEDF9}" destId="{0B5B4F3D-6577-48D9-A449-BFBE7409A965}" srcOrd="0" destOrd="0" presId="urn:microsoft.com/office/officeart/2005/8/layout/vList6"/>
    <dgm:cxn modelId="{87C59C1B-E433-4BB1-9A76-622FA98C630D}" type="presOf" srcId="{19BF34D3-A18A-4EB2-812F-4C4D0242B4E1}" destId="{7FF9125A-19EB-4E5C-8665-14F8FF1C664C}" srcOrd="0" destOrd="0" presId="urn:microsoft.com/office/officeart/2005/8/layout/vList6"/>
    <dgm:cxn modelId="{6CD2A82E-0360-445A-BF0D-513209CF9D54}" srcId="{3F692442-65A2-4925-90C2-7FB2F97BEDF9}" destId="{5C3F48E9-989D-4173-8285-D5555F386846}" srcOrd="0" destOrd="0" parTransId="{94AB6427-FCDF-4981-8C50-1524111E924E}" sibTransId="{51A6403F-91D3-4744-BD6E-6E815DDD10DC}"/>
    <dgm:cxn modelId="{3A809B2F-A311-4741-B38D-E040F8765B74}" type="presOf" srcId="{9BDC8EEB-BF76-4637-9DC1-28B0A0ACC80F}" destId="{3520D2D4-F032-4FAF-A40F-18A7B84E8FC9}" srcOrd="0" destOrd="2" presId="urn:microsoft.com/office/officeart/2005/8/layout/vList6"/>
    <dgm:cxn modelId="{96196D61-B6A1-4CAA-A57E-2EBBA74DB01B}" type="presOf" srcId="{27EE7E70-AE33-482D-A78D-53050E84F616}" destId="{BD3E5FAD-6799-412B-ACFE-4470F50907F5}" srcOrd="0" destOrd="2" presId="urn:microsoft.com/office/officeart/2005/8/layout/vList6"/>
    <dgm:cxn modelId="{1100F345-F820-40BE-83EC-C3154618EF03}" type="presOf" srcId="{918ABE92-E11C-4B3F-A54B-62A7C7F870C4}" destId="{3520D2D4-F032-4FAF-A40F-18A7B84E8FC9}" srcOrd="0" destOrd="1" presId="urn:microsoft.com/office/officeart/2005/8/layout/vList6"/>
    <dgm:cxn modelId="{0742926C-8C31-4E49-A7B7-ECC84F58D447}" type="presOf" srcId="{85611B75-4D63-4CD2-A81A-F2898FF437D2}" destId="{BD3E5FAD-6799-412B-ACFE-4470F50907F5}" srcOrd="0" destOrd="0" presId="urn:microsoft.com/office/officeart/2005/8/layout/vList6"/>
    <dgm:cxn modelId="{E84F2376-39F9-48B3-A200-D3DA746229E0}" type="presOf" srcId="{893E2C55-BD3F-47FE-BA45-03AB8305FB9D}" destId="{3520D2D4-F032-4FAF-A40F-18A7B84E8FC9}" srcOrd="0" destOrd="4" presId="urn:microsoft.com/office/officeart/2005/8/layout/vList6"/>
    <dgm:cxn modelId="{28DF4699-73E1-4978-9B48-3741B0237CA3}" srcId="{19BF34D3-A18A-4EB2-812F-4C4D0242B4E1}" destId="{F91262BC-CCFA-471F-B566-BE65F44FFC95}" srcOrd="0" destOrd="0" parTransId="{BE0C8EB6-D69C-42CA-B831-70D89B0F048F}" sibTransId="{9DD7EC3C-A716-4F64-B32C-ED9CC9CCF83B}"/>
    <dgm:cxn modelId="{9CE276A9-444B-4F6F-BD21-62B364BD0CA4}" srcId="{19BF34D3-A18A-4EB2-812F-4C4D0242B4E1}" destId="{893E2C55-BD3F-47FE-BA45-03AB8305FB9D}" srcOrd="4" destOrd="0" parTransId="{A73805CC-2117-4A5E-B34B-F352E3AFB14F}" sibTransId="{5DA4EA5B-8463-403A-AC18-438BD10CAEF7}"/>
    <dgm:cxn modelId="{13E7E1AB-CCC7-4F7E-B9AA-AF395CFAFBA2}" type="presOf" srcId="{F91262BC-CCFA-471F-B566-BE65F44FFC95}" destId="{3520D2D4-F032-4FAF-A40F-18A7B84E8FC9}" srcOrd="0" destOrd="0" presId="urn:microsoft.com/office/officeart/2005/8/layout/vList6"/>
    <dgm:cxn modelId="{F6CA7DB8-3A39-48AA-9328-FF5A24659725}" srcId="{3F692442-65A2-4925-90C2-7FB2F97BEDF9}" destId="{19BF34D3-A18A-4EB2-812F-4C4D0242B4E1}" srcOrd="1" destOrd="0" parTransId="{C76152F0-6130-4116-B2B0-3E29A451ADFD}" sibTransId="{C7822C02-30CA-4D87-ABD8-A71B5B892CEB}"/>
    <dgm:cxn modelId="{3EAC67BA-B336-49C4-9665-64A9BD60CD04}" srcId="{19BF34D3-A18A-4EB2-812F-4C4D0242B4E1}" destId="{9052993F-B6E2-4A02-8E3D-5D559B8BF4C1}" srcOrd="3" destOrd="0" parTransId="{1C58CAAA-851D-434A-ADDA-D767EA7EB1D0}" sibTransId="{30C0748C-7822-41DF-A3A7-D3955995C04F}"/>
    <dgm:cxn modelId="{4A7F10BC-CB32-4067-9F16-C3D1EA5EB41B}" srcId="{5C3F48E9-989D-4173-8285-D5555F386846}" destId="{AAD35C07-1B47-4620-8773-D9A86CF73111}" srcOrd="1" destOrd="0" parTransId="{F9B244F3-6756-43D1-9C59-30BEE32606E0}" sibTransId="{CFED931D-FA5F-45A0-9760-754D132F2B4B}"/>
    <dgm:cxn modelId="{DB71BEBC-F36E-4338-BE75-C0A20C5EC4DA}" srcId="{5C3F48E9-989D-4173-8285-D5555F386846}" destId="{85611B75-4D63-4CD2-A81A-F2898FF437D2}" srcOrd="0" destOrd="0" parTransId="{9D9D8474-03E3-4109-9A6E-91DD787C8120}" sibTransId="{E0A92980-B8B7-405B-B780-418669900E4D}"/>
    <dgm:cxn modelId="{26D34FC7-0CBB-4EC8-BC3E-C07C4B62DA15}" type="presOf" srcId="{643CAE2D-CD4D-4773-8271-059C5B5F154D}" destId="{BD3E5FAD-6799-412B-ACFE-4470F50907F5}" srcOrd="0" destOrd="3" presId="urn:microsoft.com/office/officeart/2005/8/layout/vList6"/>
    <dgm:cxn modelId="{B66D44D2-2A62-48E6-BBBD-54D94FF8DDBF}" srcId="{19BF34D3-A18A-4EB2-812F-4C4D0242B4E1}" destId="{918ABE92-E11C-4B3F-A54B-62A7C7F870C4}" srcOrd="1" destOrd="0" parTransId="{AF4D743F-626F-48EB-93C7-8F7C0B0BBB70}" sibTransId="{00CF45BD-CDA2-4984-A93A-A19AC59A6EF0}"/>
    <dgm:cxn modelId="{FB08C9D7-401E-42EE-A500-6562237CD267}" type="presOf" srcId="{AAD35C07-1B47-4620-8773-D9A86CF73111}" destId="{BD3E5FAD-6799-412B-ACFE-4470F50907F5}" srcOrd="0" destOrd="1" presId="urn:microsoft.com/office/officeart/2005/8/layout/vList6"/>
    <dgm:cxn modelId="{8D6196D9-73A4-4065-8D92-2397498F6FFF}" type="presOf" srcId="{5C3F48E9-989D-4173-8285-D5555F386846}" destId="{790C409B-FA93-4BDA-A505-C2AD3EB04FDC}" srcOrd="0" destOrd="0" presId="urn:microsoft.com/office/officeart/2005/8/layout/vList6"/>
    <dgm:cxn modelId="{7D0554DD-FEFD-4F48-8D04-86C2464C6011}" srcId="{5C3F48E9-989D-4173-8285-D5555F386846}" destId="{27EE7E70-AE33-482D-A78D-53050E84F616}" srcOrd="2" destOrd="0" parTransId="{CA5E1BEC-361B-4587-B74B-94BF966CCC18}" sibTransId="{DB0CBD3A-B03A-4022-A980-1B6B31635679}"/>
    <dgm:cxn modelId="{542494E2-FE0E-4CEC-A25B-F34DC6E05A17}" type="presOf" srcId="{9052993F-B6E2-4A02-8E3D-5D559B8BF4C1}" destId="{3520D2D4-F032-4FAF-A40F-18A7B84E8FC9}" srcOrd="0" destOrd="3" presId="urn:microsoft.com/office/officeart/2005/8/layout/vList6"/>
    <dgm:cxn modelId="{8DE9C6E6-92B6-4ED5-8E09-658BE6E842F9}" srcId="{19BF34D3-A18A-4EB2-812F-4C4D0242B4E1}" destId="{9BDC8EEB-BF76-4637-9DC1-28B0A0ACC80F}" srcOrd="2" destOrd="0" parTransId="{B3B11F13-D3F0-4D82-82D0-45C42F734E82}" sibTransId="{3FE8F142-1CDE-4D8B-BEEE-B488A9D906C3}"/>
    <dgm:cxn modelId="{BACB7EE9-0581-47AC-8209-0C9833C3F89B}" srcId="{5C3F48E9-989D-4173-8285-D5555F386846}" destId="{643CAE2D-CD4D-4773-8271-059C5B5F154D}" srcOrd="3" destOrd="0" parTransId="{DBBDC466-D161-47CC-9B5B-36594A6BC1CF}" sibTransId="{685CC89F-ACEE-4611-8563-A20280E41DDF}"/>
    <dgm:cxn modelId="{19492146-1EA0-42A2-905E-4FF539DB6B5F}" type="presParOf" srcId="{0B5B4F3D-6577-48D9-A449-BFBE7409A965}" destId="{7E993451-0B58-4A5C-ACAB-4648D7D55FAD}" srcOrd="0" destOrd="0" presId="urn:microsoft.com/office/officeart/2005/8/layout/vList6"/>
    <dgm:cxn modelId="{3AC17CEE-3E15-47CD-AEC3-CFAEC9BE1E5F}" type="presParOf" srcId="{7E993451-0B58-4A5C-ACAB-4648D7D55FAD}" destId="{790C409B-FA93-4BDA-A505-C2AD3EB04FDC}" srcOrd="0" destOrd="0" presId="urn:microsoft.com/office/officeart/2005/8/layout/vList6"/>
    <dgm:cxn modelId="{837D8A27-44BF-4978-82BB-6C68D290902A}" type="presParOf" srcId="{7E993451-0B58-4A5C-ACAB-4648D7D55FAD}" destId="{BD3E5FAD-6799-412B-ACFE-4470F50907F5}" srcOrd="1" destOrd="0" presId="urn:microsoft.com/office/officeart/2005/8/layout/vList6"/>
    <dgm:cxn modelId="{2FFA2B25-E57B-4D74-8FEE-6E145623AB9E}" type="presParOf" srcId="{0B5B4F3D-6577-48D9-A449-BFBE7409A965}" destId="{69C8EFF0-F846-44C6-B42F-03115828C5A8}" srcOrd="1" destOrd="0" presId="urn:microsoft.com/office/officeart/2005/8/layout/vList6"/>
    <dgm:cxn modelId="{1B7106A7-5273-43F2-B6EB-8F65A4F30CE8}" type="presParOf" srcId="{0B5B4F3D-6577-48D9-A449-BFBE7409A965}" destId="{D60DE75E-9883-4437-B243-CCF3E1610092}" srcOrd="2" destOrd="0" presId="urn:microsoft.com/office/officeart/2005/8/layout/vList6"/>
    <dgm:cxn modelId="{C8CB30F0-54A5-40C8-87C5-FF3B9E3FD979}" type="presParOf" srcId="{D60DE75E-9883-4437-B243-CCF3E1610092}" destId="{7FF9125A-19EB-4E5C-8665-14F8FF1C664C}" srcOrd="0" destOrd="0" presId="urn:microsoft.com/office/officeart/2005/8/layout/vList6"/>
    <dgm:cxn modelId="{9FFB1B63-B233-49E3-931A-45AD9204DE28}" type="presParOf" srcId="{D60DE75E-9883-4437-B243-CCF3E1610092}" destId="{3520D2D4-F032-4FAF-A40F-18A7B84E8FC9}"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E5FAD-6799-412B-ACFE-4470F50907F5}">
      <dsp:nvSpPr>
        <dsp:cNvPr id="0" name=""/>
        <dsp:cNvSpPr/>
      </dsp:nvSpPr>
      <dsp:spPr>
        <a:xfrm>
          <a:off x="3058148" y="1683"/>
          <a:ext cx="7075215" cy="1677283"/>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57150" lvl="1" indent="-57150" algn="l" defTabSz="511175">
            <a:lnSpc>
              <a:spcPct val="90000"/>
            </a:lnSpc>
            <a:spcBef>
              <a:spcPct val="0"/>
            </a:spcBef>
            <a:spcAft>
              <a:spcPct val="15000"/>
            </a:spcAft>
            <a:buChar char="•"/>
          </a:pPr>
          <a:r>
            <a:rPr lang="sv-SE" sz="1150" kern="1200" dirty="0">
              <a:latin typeface="Century Gothic" panose="020B0502020202020204" pitchFamily="34" charset="0"/>
            </a:rPr>
            <a:t>T.ex. en biståndshandläggare anmäler behov av god man eller förvaltare till överförmyndaren</a:t>
          </a:r>
        </a:p>
        <a:p>
          <a:pPr marL="57150" lvl="1" indent="-57150" algn="l" defTabSz="511175">
            <a:lnSpc>
              <a:spcPct val="90000"/>
            </a:lnSpc>
            <a:spcBef>
              <a:spcPct val="0"/>
            </a:spcBef>
            <a:spcAft>
              <a:spcPct val="15000"/>
            </a:spcAft>
            <a:buChar char="•"/>
          </a:pPr>
          <a:r>
            <a:rPr lang="sv-SE" sz="1150" kern="1200" dirty="0">
              <a:latin typeface="Century Gothic" panose="020B0502020202020204" pitchFamily="34" charset="0"/>
            </a:rPr>
            <a:t>Överförmyndarkansliet inhämtar utredning i form av läkarintyg och socialt utlåtande, samt ibland anhörigyttranden</a:t>
          </a:r>
        </a:p>
        <a:p>
          <a:pPr marL="57150" lvl="1" indent="-57150" algn="l" defTabSz="511175">
            <a:lnSpc>
              <a:spcPct val="90000"/>
            </a:lnSpc>
            <a:spcBef>
              <a:spcPct val="0"/>
            </a:spcBef>
            <a:spcAft>
              <a:spcPct val="15000"/>
            </a:spcAft>
            <a:buChar char="•"/>
          </a:pPr>
          <a:r>
            <a:rPr lang="sv-SE" sz="1150" kern="1200" dirty="0">
              <a:latin typeface="Century Gothic" panose="020B0502020202020204" pitchFamily="34" charset="0"/>
            </a:rPr>
            <a:t>Om utredningen ger stöd för ett godmanskap eller ett förvaltarskap ansöker överförmyndaren till tingsrätten om anordnande av ställföreträdarskap</a:t>
          </a:r>
        </a:p>
        <a:p>
          <a:pPr marL="57150" lvl="1" indent="-57150" algn="l" defTabSz="511175">
            <a:lnSpc>
              <a:spcPct val="90000"/>
            </a:lnSpc>
            <a:spcBef>
              <a:spcPct val="0"/>
            </a:spcBef>
            <a:spcAft>
              <a:spcPct val="15000"/>
            </a:spcAft>
            <a:buChar char="•"/>
          </a:pPr>
          <a:r>
            <a:rPr lang="sv-SE" sz="1150" kern="1200" dirty="0">
              <a:latin typeface="Century Gothic" panose="020B0502020202020204" pitchFamily="34" charset="0"/>
            </a:rPr>
            <a:t>Om utredningen </a:t>
          </a:r>
          <a:r>
            <a:rPr lang="sv-SE" sz="1150" b="1" kern="1200" dirty="0">
              <a:latin typeface="Century Gothic" panose="020B0502020202020204" pitchFamily="34" charset="0"/>
            </a:rPr>
            <a:t>inte </a:t>
          </a:r>
          <a:r>
            <a:rPr lang="sv-SE" sz="1150" b="0" kern="1200" dirty="0">
              <a:latin typeface="Century Gothic" panose="020B0502020202020204" pitchFamily="34" charset="0"/>
            </a:rPr>
            <a:t>ger stöd för godmanskap eller förvaltarskap avskrivs ärendet</a:t>
          </a:r>
          <a:endParaRPr lang="sv-SE" sz="1150" kern="1200" dirty="0">
            <a:latin typeface="Century Gothic" panose="020B0502020202020204" pitchFamily="34" charset="0"/>
          </a:endParaRPr>
        </a:p>
      </dsp:txBody>
      <dsp:txXfrm>
        <a:off x="3058148" y="211343"/>
        <a:ext cx="6446234" cy="1257963"/>
      </dsp:txXfrm>
    </dsp:sp>
    <dsp:sp modelId="{790C409B-FA93-4BDA-A505-C2AD3EB04FDC}">
      <dsp:nvSpPr>
        <dsp:cNvPr id="0" name=""/>
        <dsp:cNvSpPr/>
      </dsp:nvSpPr>
      <dsp:spPr>
        <a:xfrm>
          <a:off x="0" y="148706"/>
          <a:ext cx="2973896" cy="133040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sv-SE" sz="2400" b="1" kern="1200" dirty="0">
              <a:latin typeface="Century Gothic" panose="020B0502020202020204" pitchFamily="34" charset="0"/>
            </a:rPr>
            <a:t>Anmälan</a:t>
          </a:r>
          <a:br>
            <a:rPr lang="sv-SE" sz="2400" b="1" kern="1200" dirty="0">
              <a:latin typeface="Century Gothic" panose="020B0502020202020204" pitchFamily="34" charset="0"/>
            </a:rPr>
          </a:br>
          <a:r>
            <a:rPr lang="sv-SE" sz="2400" b="1" kern="1200" dirty="0">
              <a:latin typeface="Century Gothic" panose="020B0502020202020204" pitchFamily="34" charset="0"/>
            </a:rPr>
            <a:t>från socialtjänsten</a:t>
          </a:r>
        </a:p>
      </dsp:txBody>
      <dsp:txXfrm>
        <a:off x="64945" y="213651"/>
        <a:ext cx="2844006" cy="1200514"/>
      </dsp:txXfrm>
    </dsp:sp>
    <dsp:sp modelId="{3520D2D4-F032-4FAF-A40F-18A7B84E8FC9}">
      <dsp:nvSpPr>
        <dsp:cNvPr id="0" name=""/>
        <dsp:cNvSpPr/>
      </dsp:nvSpPr>
      <dsp:spPr>
        <a:xfrm>
          <a:off x="3034777" y="1846695"/>
          <a:ext cx="7349057" cy="2178673"/>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57150" lvl="1" indent="-57150" algn="l" defTabSz="511175">
            <a:lnSpc>
              <a:spcPct val="90000"/>
            </a:lnSpc>
            <a:spcBef>
              <a:spcPct val="0"/>
            </a:spcBef>
            <a:spcAft>
              <a:spcPct val="15000"/>
            </a:spcAft>
            <a:buChar char="•"/>
          </a:pPr>
          <a:r>
            <a:rPr lang="sv-SE" sz="1150" kern="1200" dirty="0">
              <a:latin typeface="Century Gothic" panose="020B0502020202020204" pitchFamily="34" charset="0"/>
            </a:rPr>
            <a:t>Den enskilde och dennes närmaste anhöriga (sambo, make/maka, barn, föräldrar m.m.) är behöriga att ansöka om anordnande av godmanskap eller förvaltarskap</a:t>
          </a:r>
        </a:p>
        <a:p>
          <a:pPr marL="57150" lvl="1" indent="-57150" algn="l" defTabSz="511175">
            <a:lnSpc>
              <a:spcPct val="90000"/>
            </a:lnSpc>
            <a:spcBef>
              <a:spcPct val="0"/>
            </a:spcBef>
            <a:spcAft>
              <a:spcPct val="15000"/>
            </a:spcAft>
            <a:buChar char="•"/>
          </a:pPr>
          <a:r>
            <a:rPr lang="sv-SE" sz="1150" kern="1200" dirty="0">
              <a:latin typeface="Century Gothic" panose="020B0502020202020204" pitchFamily="34" charset="0"/>
            </a:rPr>
            <a:t>Överförmyndaren är också behörig att ansöka till tingsrätten, det är även en god man om det gäller en ansökan om förvaltarskap för en person som redan har ett anordnat godmanskap</a:t>
          </a:r>
        </a:p>
        <a:p>
          <a:pPr marL="57150" lvl="1" indent="-57150" algn="l" defTabSz="511175">
            <a:lnSpc>
              <a:spcPct val="90000"/>
            </a:lnSpc>
            <a:spcBef>
              <a:spcPct val="0"/>
            </a:spcBef>
            <a:spcAft>
              <a:spcPct val="15000"/>
            </a:spcAft>
            <a:buChar char="•"/>
          </a:pPr>
          <a:r>
            <a:rPr lang="sv-SE" sz="1150" kern="1200" dirty="0">
              <a:latin typeface="Century Gothic" panose="020B0502020202020204" pitchFamily="34" charset="0"/>
            </a:rPr>
            <a:t>En ansökan ska skickas direkt till tingsrätten, inte till överförmyndaren</a:t>
          </a:r>
        </a:p>
        <a:p>
          <a:pPr marL="57150" lvl="1" indent="-57150" algn="l" defTabSz="511175">
            <a:lnSpc>
              <a:spcPct val="90000"/>
            </a:lnSpc>
            <a:spcBef>
              <a:spcPct val="0"/>
            </a:spcBef>
            <a:spcAft>
              <a:spcPct val="15000"/>
            </a:spcAft>
            <a:buChar char="•"/>
          </a:pPr>
          <a:r>
            <a:rPr lang="sv-SE" sz="1150" kern="1200" dirty="0">
              <a:latin typeface="Century Gothic" panose="020B0502020202020204" pitchFamily="34" charset="0"/>
            </a:rPr>
            <a:t>Till ansökan ska det bifogas läkarintyg och socialt utlåtande, men om underlaget saknas förelägger tingsrätten överförmyndarkansliet att inhämta den utredning som behövs</a:t>
          </a:r>
        </a:p>
        <a:p>
          <a:pPr marL="57150" lvl="1" indent="-57150" algn="l" defTabSz="511175">
            <a:lnSpc>
              <a:spcPct val="90000"/>
            </a:lnSpc>
            <a:spcBef>
              <a:spcPct val="0"/>
            </a:spcBef>
            <a:spcAft>
              <a:spcPct val="15000"/>
            </a:spcAft>
            <a:buChar char="•"/>
          </a:pPr>
          <a:r>
            <a:rPr lang="sv-SE" sz="1150" kern="1200" dirty="0">
              <a:latin typeface="Century Gothic" panose="020B0502020202020204" pitchFamily="34" charset="0"/>
            </a:rPr>
            <a:t>Överförmyndaren yttrar sig angående ansökan; kan tillstyrka eller motsätta sig den</a:t>
          </a:r>
        </a:p>
      </dsp:txBody>
      <dsp:txXfrm>
        <a:off x="3034777" y="2119029"/>
        <a:ext cx="6532055" cy="1634005"/>
      </dsp:txXfrm>
    </dsp:sp>
    <dsp:sp modelId="{7FF9125A-19EB-4E5C-8665-14F8FF1C664C}">
      <dsp:nvSpPr>
        <dsp:cNvPr id="0" name=""/>
        <dsp:cNvSpPr/>
      </dsp:nvSpPr>
      <dsp:spPr>
        <a:xfrm>
          <a:off x="0" y="2181212"/>
          <a:ext cx="2923938" cy="135076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sv-SE" sz="2400" b="1" kern="1200" dirty="0">
              <a:latin typeface="Century Gothic" panose="020B0502020202020204" pitchFamily="34" charset="0"/>
            </a:rPr>
            <a:t>Ansökan till tingsrätten</a:t>
          </a:r>
        </a:p>
      </dsp:txBody>
      <dsp:txXfrm>
        <a:off x="65939" y="2247151"/>
        <a:ext cx="2792060" cy="121888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A7423CFE-DD6C-4B4E-B610-9F0813883C2C}" type="datetimeFigureOut">
              <a:rPr lang="sv-SE" smtClean="0"/>
              <a:t>2025-10-21</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84B93150-6B43-45D4-93B6-BA5AA07A2C2B}" type="slidenum">
              <a:rPr lang="sv-SE" smtClean="0"/>
              <a:t>‹#›</a:t>
            </a:fld>
            <a:endParaRPr lang="sv-SE"/>
          </a:p>
        </p:txBody>
      </p:sp>
    </p:spTree>
    <p:extLst>
      <p:ext uri="{BB962C8B-B14F-4D97-AF65-F5344CB8AC3E}">
        <p14:creationId xmlns:p14="http://schemas.microsoft.com/office/powerpoint/2010/main" val="3508230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Nämn muntligen ”om förslag har kommit in”, kan göra fler kontroller tex socialregistret. </a:t>
            </a:r>
          </a:p>
        </p:txBody>
      </p:sp>
      <p:sp>
        <p:nvSpPr>
          <p:cNvPr id="4" name="Platshållare för bildnummer 3"/>
          <p:cNvSpPr>
            <a:spLocks noGrp="1"/>
          </p:cNvSpPr>
          <p:nvPr>
            <p:ph type="sldNum" sz="quarter" idx="5"/>
          </p:nvPr>
        </p:nvSpPr>
        <p:spPr/>
        <p:txBody>
          <a:bodyPr/>
          <a:lstStyle/>
          <a:p>
            <a:fld id="{84B93150-6B43-45D4-93B6-BA5AA07A2C2B}" type="slidenum">
              <a:rPr lang="sv-SE" smtClean="0"/>
              <a:t>14</a:t>
            </a:fld>
            <a:endParaRPr lang="sv-SE"/>
          </a:p>
        </p:txBody>
      </p:sp>
    </p:spTree>
    <p:extLst>
      <p:ext uri="{BB962C8B-B14F-4D97-AF65-F5344CB8AC3E}">
        <p14:creationId xmlns:p14="http://schemas.microsoft.com/office/powerpoint/2010/main" val="1832910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sv-SE"/>
              <a:t>Klicka här för att ändra format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a:t>Klicka om du vill redigera mall för underrubrikformat</a:t>
            </a:r>
            <a:endParaRPr lang="en-US" dirty="0"/>
          </a:p>
        </p:txBody>
      </p:sp>
      <p:sp>
        <p:nvSpPr>
          <p:cNvPr id="4" name="Date Placeholder 3"/>
          <p:cNvSpPr>
            <a:spLocks noGrp="1"/>
          </p:cNvSpPr>
          <p:nvPr>
            <p:ph type="dt" sz="half" idx="10"/>
          </p:nvPr>
        </p:nvSpPr>
        <p:spPr/>
        <p:txBody>
          <a:bodyPr/>
          <a:lstStyle/>
          <a:p>
            <a:fld id="{DD00B2A1-C518-4D8E-8166-692FB90662BC}" type="datetimeFigureOut">
              <a:rPr lang="sv-SE" smtClean="0"/>
              <a:t>2025-10-21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3F692A5-3901-4DAC-8718-1ECCB3DA403D}" type="slidenum">
              <a:rPr lang="sv-SE" smtClean="0"/>
              <a:t>‹#›</a:t>
            </a:fld>
            <a:endParaRPr lang="sv-S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59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DD00B2A1-C518-4D8E-8166-692FB90662BC}" type="datetimeFigureOut">
              <a:rPr lang="sv-SE" smtClean="0"/>
              <a:t>2025-10-21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3F692A5-3901-4DAC-8718-1ECCB3DA403D}" type="slidenum">
              <a:rPr lang="sv-SE" smtClean="0"/>
              <a:t>‹#›</a:t>
            </a:fld>
            <a:endParaRPr lang="sv-SE"/>
          </a:p>
        </p:txBody>
      </p:sp>
    </p:spTree>
    <p:extLst>
      <p:ext uri="{BB962C8B-B14F-4D97-AF65-F5344CB8AC3E}">
        <p14:creationId xmlns:p14="http://schemas.microsoft.com/office/powerpoint/2010/main" val="99896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DD00B2A1-C518-4D8E-8166-692FB90662BC}" type="datetimeFigureOut">
              <a:rPr lang="sv-SE" smtClean="0"/>
              <a:t>2025-10-21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3F692A5-3901-4DAC-8718-1ECCB3DA403D}" type="slidenum">
              <a:rPr lang="sv-SE" smtClean="0"/>
              <a:t>‹#›</a:t>
            </a:fld>
            <a:endParaRPr lang="sv-SE"/>
          </a:p>
        </p:txBody>
      </p:sp>
    </p:spTree>
    <p:extLst>
      <p:ext uri="{BB962C8B-B14F-4D97-AF65-F5344CB8AC3E}">
        <p14:creationId xmlns:p14="http://schemas.microsoft.com/office/powerpoint/2010/main" val="254960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DD00B2A1-C518-4D8E-8166-692FB90662BC}" type="datetimeFigureOut">
              <a:rPr lang="sv-SE" smtClean="0"/>
              <a:t>2025-10-21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3F692A5-3901-4DAC-8718-1ECCB3DA403D}" type="slidenum">
              <a:rPr lang="sv-SE" smtClean="0"/>
              <a:t>‹#›</a:t>
            </a:fld>
            <a:endParaRPr lang="sv-SE"/>
          </a:p>
        </p:txBody>
      </p:sp>
    </p:spTree>
    <p:extLst>
      <p:ext uri="{BB962C8B-B14F-4D97-AF65-F5344CB8AC3E}">
        <p14:creationId xmlns:p14="http://schemas.microsoft.com/office/powerpoint/2010/main" val="782357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sv-SE"/>
              <a:t>Klicka här för att ändra format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DD00B2A1-C518-4D8E-8166-692FB90662BC}" type="datetimeFigureOut">
              <a:rPr lang="sv-SE" smtClean="0"/>
              <a:t>2025-10-21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3F692A5-3901-4DAC-8718-1ECCB3DA403D}" type="slidenum">
              <a:rPr lang="sv-SE" smtClean="0"/>
              <a:t>‹#›</a:t>
            </a:fld>
            <a:endParaRPr lang="sv-S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835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sv-SE"/>
              <a:t>Klicka här för att ändra format</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DD00B2A1-C518-4D8E-8166-692FB90662BC}" type="datetimeFigureOut">
              <a:rPr lang="sv-SE" smtClean="0"/>
              <a:t>2025-10-21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3F692A5-3901-4DAC-8718-1ECCB3DA403D}" type="slidenum">
              <a:rPr lang="sv-SE" smtClean="0"/>
              <a:t>‹#›</a:t>
            </a:fld>
            <a:endParaRPr lang="sv-SE"/>
          </a:p>
        </p:txBody>
      </p:sp>
    </p:spTree>
    <p:extLst>
      <p:ext uri="{BB962C8B-B14F-4D97-AF65-F5344CB8AC3E}">
        <p14:creationId xmlns:p14="http://schemas.microsoft.com/office/powerpoint/2010/main" val="315767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sv-SE"/>
              <a:t>Klicka här för att ändra format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097280" y="2582334"/>
            <a:ext cx="4937760" cy="3378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217920" y="2582334"/>
            <a:ext cx="4937760" cy="3378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DD00B2A1-C518-4D8E-8166-692FB90662BC}" type="datetimeFigureOut">
              <a:rPr lang="sv-SE" smtClean="0"/>
              <a:t>2025-10-21</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3F692A5-3901-4DAC-8718-1ECCB3DA403D}" type="slidenum">
              <a:rPr lang="sv-SE" smtClean="0"/>
              <a:t>‹#›</a:t>
            </a:fld>
            <a:endParaRPr lang="sv-SE"/>
          </a:p>
        </p:txBody>
      </p:sp>
    </p:spTree>
    <p:extLst>
      <p:ext uri="{BB962C8B-B14F-4D97-AF65-F5344CB8AC3E}">
        <p14:creationId xmlns:p14="http://schemas.microsoft.com/office/powerpoint/2010/main" val="1413378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fld id="{DD00B2A1-C518-4D8E-8166-692FB90662BC}" type="datetimeFigureOut">
              <a:rPr lang="sv-SE" smtClean="0"/>
              <a:t>2025-10-21</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C3F692A5-3901-4DAC-8718-1ECCB3DA403D}" type="slidenum">
              <a:rPr lang="sv-SE" smtClean="0"/>
              <a:t>‹#›</a:t>
            </a:fld>
            <a:endParaRPr lang="sv-SE"/>
          </a:p>
        </p:txBody>
      </p:sp>
    </p:spTree>
    <p:extLst>
      <p:ext uri="{BB962C8B-B14F-4D97-AF65-F5344CB8AC3E}">
        <p14:creationId xmlns:p14="http://schemas.microsoft.com/office/powerpoint/2010/main" val="542344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00B2A1-C518-4D8E-8166-692FB90662BC}" type="datetimeFigureOut">
              <a:rPr lang="sv-SE" smtClean="0"/>
              <a:t>2025-10-21</a:t>
            </a:fld>
            <a:endParaRPr lang="sv-S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sv-SE"/>
          </a:p>
        </p:txBody>
      </p:sp>
      <p:sp>
        <p:nvSpPr>
          <p:cNvPr id="9" name="Slide Number Placeholder 8"/>
          <p:cNvSpPr>
            <a:spLocks noGrp="1"/>
          </p:cNvSpPr>
          <p:nvPr>
            <p:ph type="sldNum" sz="quarter" idx="12"/>
          </p:nvPr>
        </p:nvSpPr>
        <p:spPr/>
        <p:txBody>
          <a:bodyPr/>
          <a:lstStyle/>
          <a:p>
            <a:fld id="{C3F692A5-3901-4DAC-8718-1ECCB3DA403D}" type="slidenum">
              <a:rPr lang="sv-SE" smtClean="0"/>
              <a:t>‹#›</a:t>
            </a:fld>
            <a:endParaRPr lang="sv-SE"/>
          </a:p>
        </p:txBody>
      </p:sp>
    </p:spTree>
    <p:extLst>
      <p:ext uri="{BB962C8B-B14F-4D97-AF65-F5344CB8AC3E}">
        <p14:creationId xmlns:p14="http://schemas.microsoft.com/office/powerpoint/2010/main" val="3943834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ext med bildtex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sv-SE"/>
              <a:t>Klicka här för att ändra format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00B2A1-C518-4D8E-8166-692FB90662BC}" type="datetimeFigureOut">
              <a:rPr lang="sv-SE" smtClean="0"/>
              <a:t>2025-10-21</a:t>
            </a:fld>
            <a:endParaRPr lang="sv-S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sv-S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F692A5-3901-4DAC-8718-1ECCB3DA403D}" type="slidenum">
              <a:rPr lang="sv-SE" smtClean="0"/>
              <a:t>‹#›</a:t>
            </a:fld>
            <a:endParaRPr lang="sv-SE"/>
          </a:p>
        </p:txBody>
      </p:sp>
    </p:spTree>
    <p:extLst>
      <p:ext uri="{BB962C8B-B14F-4D97-AF65-F5344CB8AC3E}">
        <p14:creationId xmlns:p14="http://schemas.microsoft.com/office/powerpoint/2010/main" val="395141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sv-SE"/>
              <a:t>Klicka här för att ändra format</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
        <p:nvSpPr>
          <p:cNvPr id="5" name="Date Placeholder 4"/>
          <p:cNvSpPr>
            <a:spLocks noGrp="1"/>
          </p:cNvSpPr>
          <p:nvPr>
            <p:ph type="dt" sz="half" idx="10"/>
          </p:nvPr>
        </p:nvSpPr>
        <p:spPr/>
        <p:txBody>
          <a:bodyPr/>
          <a:lstStyle/>
          <a:p>
            <a:fld id="{DD00B2A1-C518-4D8E-8166-692FB90662BC}" type="datetimeFigureOut">
              <a:rPr lang="sv-SE" smtClean="0"/>
              <a:t>2025-10-21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3F692A5-3901-4DAC-8718-1ECCB3DA403D}" type="slidenum">
              <a:rPr lang="sv-SE" smtClean="0"/>
              <a:t>‹#›</a:t>
            </a:fld>
            <a:endParaRPr lang="sv-SE"/>
          </a:p>
        </p:txBody>
      </p:sp>
    </p:spTree>
    <p:extLst>
      <p:ext uri="{BB962C8B-B14F-4D97-AF65-F5344CB8AC3E}">
        <p14:creationId xmlns:p14="http://schemas.microsoft.com/office/powerpoint/2010/main" val="1096431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sv-SE"/>
              <a:t>Klicka här för att ändra format</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00B2A1-C518-4D8E-8166-692FB90662BC}" type="datetimeFigureOut">
              <a:rPr lang="sv-SE" smtClean="0"/>
              <a:t>2025-10-21</a:t>
            </a:fld>
            <a:endParaRPr lang="sv-S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sv-S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3F692A5-3901-4DAC-8718-1ECCB3DA403D}" type="slidenum">
              <a:rPr lang="sv-SE" smtClean="0"/>
              <a:t>‹#›</a:t>
            </a:fld>
            <a:endParaRPr lang="sv-S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6118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hyperlink" Target="mailto:overfomyndarkansli@hedemora.se"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A5FEA4-936E-4B26-B1EF-E56B6F02B64E}"/>
              </a:ext>
            </a:extLst>
          </p:cNvPr>
          <p:cNvSpPr>
            <a:spLocks noGrp="1"/>
          </p:cNvSpPr>
          <p:nvPr>
            <p:ph type="ctrTitle"/>
          </p:nvPr>
        </p:nvSpPr>
        <p:spPr>
          <a:xfrm>
            <a:off x="1036683" y="2552006"/>
            <a:ext cx="7116717" cy="1769623"/>
          </a:xfrm>
        </p:spPr>
        <p:txBody>
          <a:bodyPr vert="horz" lIns="91440" tIns="45720" rIns="91440" bIns="45720" rtlCol="0" anchor="b">
            <a:normAutofit fontScale="90000"/>
          </a:bodyPr>
          <a:lstStyle/>
          <a:p>
            <a:br>
              <a:rPr lang="sv-SE" sz="3600" b="1" dirty="0">
                <a:solidFill>
                  <a:schemeClr val="tx1"/>
                </a:solidFill>
                <a:latin typeface="Century Gothic" panose="020B0502020202020204" pitchFamily="34" charset="0"/>
              </a:rPr>
            </a:br>
            <a:r>
              <a:rPr lang="sv-SE" sz="3100" b="1" dirty="0">
                <a:solidFill>
                  <a:schemeClr val="tx1"/>
                </a:solidFill>
                <a:latin typeface="Century Gothic" panose="020B0502020202020204" pitchFamily="34" charset="0"/>
              </a:rPr>
              <a:t>Utbildning om god man och förvaltare</a:t>
            </a:r>
            <a:br>
              <a:rPr lang="sv-SE" sz="3600" b="1" dirty="0">
                <a:solidFill>
                  <a:schemeClr val="tx1"/>
                </a:solidFill>
                <a:latin typeface="Century Gothic" panose="020B0502020202020204" pitchFamily="34" charset="0"/>
              </a:rPr>
            </a:br>
            <a:r>
              <a:rPr lang="sv-SE" sz="1800" dirty="0">
                <a:solidFill>
                  <a:schemeClr val="tx1"/>
                </a:solidFill>
                <a:latin typeface="Century Gothic" panose="020B0502020202020204" pitchFamily="34" charset="0"/>
              </a:rPr>
              <a:t>- En grundläggande utbildning för dig som arbetar inom vård och omsorg</a:t>
            </a:r>
          </a:p>
        </p:txBody>
      </p:sp>
      <p:pic>
        <p:nvPicPr>
          <p:cNvPr id="6" name="Picture 6" descr="http://www.iclipart.com/dodl.php?linklokauth=LzA0OS9iYXRjaF8wMi8wMzM5XzA0OS5qcGcsMTM0MzA0NjA4MiwxOTQuMTYuMTUuMTMwLDAsMCxMTF8wLCwzZjg2MjYyMGRmYWU0NjYzODA2M2FhMzMzOWRlOTliOA%3D%3D/0339_049.jpg">
            <a:extLst>
              <a:ext uri="{FF2B5EF4-FFF2-40B4-BE49-F238E27FC236}">
                <a16:creationId xmlns:a16="http://schemas.microsoft.com/office/drawing/2014/main" id="{27CD21DD-74F7-4967-B4C1-C6E1D63DD8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13" t="3144" r="2469" b="3575"/>
          <a:stretch/>
        </p:blipFill>
        <p:spPr bwMode="auto">
          <a:xfrm>
            <a:off x="1036683" y="4710358"/>
            <a:ext cx="1281743" cy="13156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6" descr="Logotyp Hedemora kommun Överförmyndarkansliet"/>
          <p:cNvPicPr/>
          <p:nvPr/>
        </p:nvPicPr>
        <p:blipFill>
          <a:blip r:embed="rId5" cstate="print">
            <a:extLst>
              <a:ext uri="{28A0092B-C50C-407E-A947-70E740481C1C}">
                <a14:useLocalDpi xmlns:a14="http://schemas.microsoft.com/office/drawing/2010/main" val="0"/>
              </a:ext>
            </a:extLst>
          </a:blip>
          <a:stretch>
            <a:fillRect/>
          </a:stretch>
        </p:blipFill>
        <p:spPr>
          <a:xfrm>
            <a:off x="4231638" y="5299547"/>
            <a:ext cx="3728723" cy="874363"/>
          </a:xfrm>
          <a:prstGeom prst="rect">
            <a:avLst/>
          </a:prstGeom>
        </p:spPr>
      </p:pic>
      <p:pic>
        <p:nvPicPr>
          <p:cNvPr id="4" name="Video 3">
            <a:hlinkClick r:id="" action="ppaction://media"/>
            <a:extLst>
              <a:ext uri="{FF2B5EF4-FFF2-40B4-BE49-F238E27FC236}">
                <a16:creationId xmlns:a16="http://schemas.microsoft.com/office/drawing/2014/main" id="{462D3D6B-6266-2A94-1935-0C09056CDAB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5000" contrast="-28000"/>
          </a:blip>
          <a:srcRect/>
          <a:stretch>
            <a:fillRect/>
          </a:stretch>
        </p:blipFill>
        <p:spPr>
          <a:xfrm>
            <a:off x="8247341" y="4029740"/>
            <a:ext cx="3811858" cy="2144170"/>
          </a:xfrm>
          <a:prstGeom prst="rect">
            <a:avLst/>
          </a:prstGeom>
          <a:ln w="19050" cap="rnd">
            <a:solidFill>
              <a:srgbClr val="404040"/>
            </a:solidFill>
          </a:ln>
          <a:effectLst/>
        </p:spPr>
      </p:pic>
    </p:spTree>
    <p:extLst>
      <p:ext uri="{BB962C8B-B14F-4D97-AF65-F5344CB8AC3E}">
        <p14:creationId xmlns:p14="http://schemas.microsoft.com/office/powerpoint/2010/main" val="1100355193"/>
      </p:ext>
    </p:extLst>
  </p:cSld>
  <p:clrMapOvr>
    <a:masterClrMapping/>
  </p:clrMapOvr>
  <mc:AlternateContent xmlns:mc="http://schemas.openxmlformats.org/markup-compatibility/2006" xmlns:p14="http://schemas.microsoft.com/office/powerpoint/2010/main">
    <mc:Choice Requires="p14">
      <p:transition spd="slow" p14:dur="2000" advTm="109461"/>
    </mc:Choice>
    <mc:Fallback xmlns="">
      <p:transition spd="slow" advTm="109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72EE6A-A104-B02A-325B-CA9E388B9F9C}"/>
              </a:ext>
            </a:extLst>
          </p:cNvPr>
          <p:cNvSpPr>
            <a:spLocks noGrp="1"/>
          </p:cNvSpPr>
          <p:nvPr>
            <p:ph type="title"/>
          </p:nvPr>
        </p:nvSpPr>
        <p:spPr/>
        <p:txBody>
          <a:bodyPr>
            <a:normAutofit/>
          </a:bodyPr>
          <a:lstStyle/>
          <a:p>
            <a:r>
              <a:rPr lang="sv-SE" sz="3800" dirty="0">
                <a:latin typeface="Arial" panose="020B0604020202020204" pitchFamily="34" charset="0"/>
                <a:cs typeface="Arial" panose="020B0604020202020204" pitchFamily="34" charset="0"/>
              </a:rPr>
              <a:t>Om en god man eller förvaltare inte</a:t>
            </a:r>
            <a:br>
              <a:rPr lang="sv-SE" sz="3800" dirty="0">
                <a:latin typeface="Arial" panose="020B0604020202020204" pitchFamily="34" charset="0"/>
                <a:cs typeface="Arial" panose="020B0604020202020204" pitchFamily="34" charset="0"/>
              </a:rPr>
            </a:br>
            <a:r>
              <a:rPr lang="sv-SE" sz="3800" dirty="0">
                <a:latin typeface="Arial" panose="020B0604020202020204" pitchFamily="34" charset="0"/>
                <a:cs typeface="Arial" panose="020B0604020202020204" pitchFamily="34" charset="0"/>
              </a:rPr>
              <a:t>ska hjälpa till, vem kan då göra det? </a:t>
            </a:r>
            <a:r>
              <a:rPr lang="sv-SE" sz="1000" dirty="0">
                <a:latin typeface="Arial" panose="020B0604020202020204" pitchFamily="34" charset="0"/>
                <a:cs typeface="Arial" panose="020B0604020202020204" pitchFamily="34" charset="0"/>
              </a:rPr>
              <a:t>(Frivilliga samhällsarbetare. Rollkoll 2025)</a:t>
            </a:r>
            <a:endParaRPr lang="sv-SE" sz="4000" dirty="0">
              <a:latin typeface="Arial" panose="020B0604020202020204" pitchFamily="34" charset="0"/>
              <a:cs typeface="Arial" panose="020B0604020202020204" pitchFamily="34" charset="0"/>
            </a:endParaRPr>
          </a:p>
        </p:txBody>
      </p:sp>
      <p:pic>
        <p:nvPicPr>
          <p:cNvPr id="7" name="Platshållare för innehåll 6">
            <a:extLst>
              <a:ext uri="{FF2B5EF4-FFF2-40B4-BE49-F238E27FC236}">
                <a16:creationId xmlns:a16="http://schemas.microsoft.com/office/drawing/2014/main" id="{61625AF9-8AAD-C372-C713-7D547085F49E}"/>
              </a:ext>
            </a:extLst>
          </p:cNvPr>
          <p:cNvPicPr>
            <a:picLocks noGrp="1" noChangeAspect="1"/>
          </p:cNvPicPr>
          <p:nvPr>
            <p:ph idx="1"/>
          </p:nvPr>
        </p:nvPicPr>
        <p:blipFill>
          <a:blip r:embed="rId4"/>
          <a:stretch>
            <a:fillRect/>
          </a:stretch>
        </p:blipFill>
        <p:spPr>
          <a:xfrm>
            <a:off x="2971693" y="1929391"/>
            <a:ext cx="5145155" cy="3947707"/>
          </a:xfrm>
        </p:spPr>
      </p:pic>
      <p:pic>
        <p:nvPicPr>
          <p:cNvPr id="14" name="Ljud 13">
            <a:hlinkClick r:id="" action="ppaction://media"/>
            <a:extLst>
              <a:ext uri="{FF2B5EF4-FFF2-40B4-BE49-F238E27FC236}">
                <a16:creationId xmlns:a16="http://schemas.microsoft.com/office/drawing/2014/main" id="{9692909D-5E3B-9D8B-097B-87BECAD7FB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797409"/>
      </p:ext>
    </p:extLst>
  </p:cSld>
  <p:clrMapOvr>
    <a:masterClrMapping/>
  </p:clrMapOvr>
  <mc:AlternateContent xmlns:mc="http://schemas.openxmlformats.org/markup-compatibility/2006" xmlns:p14="http://schemas.microsoft.com/office/powerpoint/2010/main">
    <mc:Choice Requires="p14">
      <p:transition spd="slow" p14:dur="2000" advTm="138575"/>
    </mc:Choice>
    <mc:Fallback xmlns="">
      <p:transition spd="slow" advTm="138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AA55C9-51E8-45BC-B900-3C79B7E0E9D3}"/>
              </a:ext>
            </a:extLst>
          </p:cNvPr>
          <p:cNvSpPr>
            <a:spLocks noGrp="1"/>
          </p:cNvSpPr>
          <p:nvPr>
            <p:ph type="title"/>
          </p:nvPr>
        </p:nvSpPr>
        <p:spPr>
          <a:xfrm>
            <a:off x="1486845" y="816638"/>
            <a:ext cx="3367359" cy="5224724"/>
          </a:xfrm>
        </p:spPr>
        <p:txBody>
          <a:bodyPr anchor="ctr">
            <a:normAutofit/>
          </a:bodyPr>
          <a:lstStyle/>
          <a:p>
            <a:r>
              <a:rPr lang="sv-SE" sz="2800" dirty="0">
                <a:solidFill>
                  <a:schemeClr val="tx1"/>
                </a:solidFill>
                <a:latin typeface="Century Gothic" panose="020B0502020202020204" pitchFamily="34" charset="0"/>
                <a:cs typeface="Times New Roman" panose="02020603050405020304" pitchFamily="18" charset="0"/>
              </a:rPr>
              <a:t>I uppdraget</a:t>
            </a:r>
            <a:br>
              <a:rPr lang="sv-SE" sz="2800" dirty="0">
                <a:solidFill>
                  <a:schemeClr val="tx1"/>
                </a:solidFill>
                <a:latin typeface="Century Gothic" panose="020B0502020202020204" pitchFamily="34" charset="0"/>
                <a:cs typeface="Times New Roman" panose="02020603050405020304" pitchFamily="18" charset="0"/>
              </a:rPr>
            </a:br>
            <a:r>
              <a:rPr lang="sv-SE" sz="2800" b="1" i="1" dirty="0">
                <a:solidFill>
                  <a:schemeClr val="tx1"/>
                </a:solidFill>
                <a:latin typeface="Century Gothic" panose="020B0502020202020204" pitchFamily="34" charset="0"/>
                <a:cs typeface="Times New Roman" panose="02020603050405020304" pitchFamily="18" charset="0"/>
              </a:rPr>
              <a:t>får</a:t>
            </a:r>
            <a:r>
              <a:rPr lang="sv-SE" sz="2800" i="1" dirty="0">
                <a:solidFill>
                  <a:schemeClr val="tx1"/>
                </a:solidFill>
                <a:latin typeface="Century Gothic" panose="020B0502020202020204" pitchFamily="34" charset="0"/>
                <a:cs typeface="Times New Roman" panose="02020603050405020304" pitchFamily="18" charset="0"/>
              </a:rPr>
              <a:t> den som är god man eller förvaltare </a:t>
            </a:r>
            <a:r>
              <a:rPr lang="sv-SE" sz="2800" b="1" i="1" dirty="0">
                <a:solidFill>
                  <a:schemeClr val="tx1"/>
                </a:solidFill>
                <a:latin typeface="Century Gothic" panose="020B0502020202020204" pitchFamily="34" charset="0"/>
                <a:cs typeface="Times New Roman" panose="02020603050405020304" pitchFamily="18" charset="0"/>
              </a:rPr>
              <a:t>inte</a:t>
            </a:r>
            <a:endParaRPr lang="sv-SE" sz="2800" b="1" dirty="0">
              <a:solidFill>
                <a:schemeClr val="tx1"/>
              </a:solidFill>
              <a:latin typeface="Century Gothic" panose="020B0502020202020204" pitchFamily="34" charset="0"/>
              <a:cs typeface="Times New Roman" panose="02020603050405020304" pitchFamily="18" charset="0"/>
            </a:endParaRPr>
          </a:p>
        </p:txBody>
      </p:sp>
      <p:sp>
        <p:nvSpPr>
          <p:cNvPr id="3" name="Platshållare för innehåll 2">
            <a:extLst>
              <a:ext uri="{FF2B5EF4-FFF2-40B4-BE49-F238E27FC236}">
                <a16:creationId xmlns:a16="http://schemas.microsoft.com/office/drawing/2014/main" id="{98206CB6-DFE2-405C-BE3E-6D0376168D58}"/>
              </a:ext>
            </a:extLst>
          </p:cNvPr>
          <p:cNvSpPr>
            <a:spLocks noGrp="1"/>
          </p:cNvSpPr>
          <p:nvPr>
            <p:ph idx="1"/>
          </p:nvPr>
        </p:nvSpPr>
        <p:spPr>
          <a:xfrm>
            <a:off x="5871323" y="1198378"/>
            <a:ext cx="4619706" cy="5224724"/>
          </a:xfrm>
        </p:spPr>
        <p:txBody>
          <a:bodyPr anchor="ctr">
            <a:normAutofit/>
          </a:bodyPr>
          <a:lstStyle/>
          <a:p>
            <a:r>
              <a:rPr lang="sv-SE" sz="1600" dirty="0">
                <a:latin typeface="Century Gothic" panose="020B0502020202020204" pitchFamily="34" charset="0"/>
                <a:cs typeface="Times New Roman" panose="02020603050405020304" pitchFamily="18" charset="0"/>
              </a:rPr>
              <a:t>Besluta eller påverka sin huvudmans beslut i frågor av utpräglat personlig karaktär </a:t>
            </a:r>
            <a:r>
              <a:rPr lang="sv-SE" sz="1200" dirty="0">
                <a:latin typeface="Century Gothic" panose="020B0502020202020204" pitchFamily="34" charset="0"/>
                <a:cs typeface="Times New Roman" panose="02020603050405020304" pitchFamily="18" charset="0"/>
              </a:rPr>
              <a:t>(t.ex. äktenskap, testamente)(FB 12:2 3st)</a:t>
            </a:r>
          </a:p>
          <a:p>
            <a:r>
              <a:rPr lang="sv-SE" sz="1600" dirty="0">
                <a:latin typeface="Century Gothic" panose="020B0502020202020204" pitchFamily="34" charset="0"/>
                <a:cs typeface="Times New Roman" panose="02020603050405020304" pitchFamily="18" charset="0"/>
              </a:rPr>
              <a:t>Sammanblanda sin egen eller annan ekonomi som denne hanterar med huvudmannens ekonomi </a:t>
            </a:r>
            <a:r>
              <a:rPr lang="sv-SE" sz="1200" dirty="0">
                <a:latin typeface="Century Gothic" panose="020B0502020202020204" pitchFamily="34" charset="0"/>
                <a:cs typeface="Times New Roman" panose="02020603050405020304" pitchFamily="18" charset="0"/>
              </a:rPr>
              <a:t>(FB 12:6) </a:t>
            </a:r>
          </a:p>
          <a:p>
            <a:r>
              <a:rPr lang="sv-SE" sz="1600" dirty="0">
                <a:latin typeface="Century Gothic" panose="020B0502020202020204" pitchFamily="34" charset="0"/>
                <a:cs typeface="Times New Roman" panose="02020603050405020304" pitchFamily="18" charset="0"/>
              </a:rPr>
              <a:t>Tvinga sin huvudman att flytta </a:t>
            </a:r>
          </a:p>
          <a:p>
            <a:r>
              <a:rPr lang="sv-SE" sz="1600" dirty="0">
                <a:latin typeface="Century Gothic" panose="020B0502020202020204" pitchFamily="34" charset="0"/>
                <a:cs typeface="Times New Roman" panose="02020603050405020304" pitchFamily="18" charset="0"/>
              </a:rPr>
              <a:t>Ge bort sin huvudmans pengar </a:t>
            </a:r>
            <a:br>
              <a:rPr lang="sv-SE" sz="1600" dirty="0">
                <a:latin typeface="Century Gothic" panose="020B0502020202020204" pitchFamily="34" charset="0"/>
                <a:cs typeface="Times New Roman" panose="02020603050405020304" pitchFamily="18" charset="0"/>
              </a:rPr>
            </a:br>
            <a:r>
              <a:rPr lang="sv-SE" sz="1200" dirty="0">
                <a:latin typeface="Century Gothic" panose="020B0502020202020204" pitchFamily="34" charset="0"/>
                <a:cs typeface="Times New Roman" panose="02020603050405020304" pitchFamily="18" charset="0"/>
              </a:rPr>
              <a:t>(med undantag för personliga presenter i skälig omfattning och storlek)</a:t>
            </a:r>
          </a:p>
          <a:p>
            <a:r>
              <a:rPr lang="sv-SE" sz="1600" b="1" dirty="0">
                <a:latin typeface="Century Gothic" panose="020B0502020202020204" pitchFamily="34" charset="0"/>
                <a:cs typeface="Times New Roman" panose="02020603050405020304" pitchFamily="18" charset="0"/>
              </a:rPr>
              <a:t>God man/förvaltare bör alltid: </a:t>
            </a:r>
            <a:r>
              <a:rPr lang="sv-SE" sz="1600" dirty="0">
                <a:latin typeface="Century Gothic" panose="020B0502020202020204" pitchFamily="34" charset="0"/>
                <a:cs typeface="Times New Roman" panose="02020603050405020304" pitchFamily="18" charset="0"/>
              </a:rPr>
              <a:t>rådfråga överförmyndaren om den är osäker på vad den får/bör/kan göra i uppdraget</a:t>
            </a:r>
          </a:p>
        </p:txBody>
      </p:sp>
      <p:pic>
        <p:nvPicPr>
          <p:cNvPr id="14" name="Ljud 13">
            <a:hlinkClick r:id="" action="ppaction://media"/>
            <a:extLst>
              <a:ext uri="{FF2B5EF4-FFF2-40B4-BE49-F238E27FC236}">
                <a16:creationId xmlns:a16="http://schemas.microsoft.com/office/drawing/2014/main" id="{9291FF65-9FF2-72D2-D4D1-452FF68F3F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7916640"/>
      </p:ext>
    </p:extLst>
  </p:cSld>
  <p:clrMapOvr>
    <a:masterClrMapping/>
  </p:clrMapOvr>
  <mc:AlternateContent xmlns:mc="http://schemas.openxmlformats.org/markup-compatibility/2006" xmlns:p14="http://schemas.microsoft.com/office/powerpoint/2010/main">
    <mc:Choice Requires="p14">
      <p:transition spd="slow" p14:dur="2000" advTm="112736"/>
    </mc:Choice>
    <mc:Fallback xmlns="">
      <p:transition spd="slow" advTm="11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AA55C9-51E8-45BC-B900-3C79B7E0E9D3}"/>
              </a:ext>
            </a:extLst>
          </p:cNvPr>
          <p:cNvSpPr>
            <a:spLocks noGrp="1"/>
          </p:cNvSpPr>
          <p:nvPr>
            <p:ph type="title"/>
          </p:nvPr>
        </p:nvSpPr>
        <p:spPr>
          <a:xfrm>
            <a:off x="643467" y="816638"/>
            <a:ext cx="3367359" cy="5224724"/>
          </a:xfrm>
        </p:spPr>
        <p:txBody>
          <a:bodyPr anchor="ctr">
            <a:normAutofit/>
          </a:bodyPr>
          <a:lstStyle/>
          <a:p>
            <a:r>
              <a:rPr lang="sv-SE" sz="3200" b="1" dirty="0">
                <a:solidFill>
                  <a:schemeClr val="tx1"/>
                </a:solidFill>
                <a:latin typeface="Century Gothic" panose="020B0502020202020204" pitchFamily="34" charset="0"/>
                <a:cs typeface="Times New Roman" panose="02020603050405020304" pitchFamily="18" charset="0"/>
              </a:rPr>
              <a:t>Vissa åtgärder</a:t>
            </a:r>
            <a:br>
              <a:rPr lang="sv-SE" dirty="0">
                <a:solidFill>
                  <a:schemeClr val="tx1"/>
                </a:solidFill>
                <a:latin typeface="Century Gothic" panose="020B0502020202020204" pitchFamily="34" charset="0"/>
                <a:cs typeface="Times New Roman" panose="02020603050405020304" pitchFamily="18" charset="0"/>
              </a:rPr>
            </a:br>
            <a:r>
              <a:rPr lang="sv-SE" sz="2000" dirty="0">
                <a:solidFill>
                  <a:schemeClr val="tx1"/>
                </a:solidFill>
                <a:latin typeface="Century Gothic" panose="020B0502020202020204" pitchFamily="34" charset="0"/>
                <a:cs typeface="Times New Roman" panose="02020603050405020304" pitchFamily="18" charset="0"/>
              </a:rPr>
              <a:t>kräver överförmyndarnämndens samtycke, till exempel…</a:t>
            </a:r>
            <a:endParaRPr lang="sv-SE" dirty="0">
              <a:solidFill>
                <a:schemeClr val="tx1"/>
              </a:solidFill>
              <a:latin typeface="Century Gothic" panose="020B0502020202020204" pitchFamily="34" charset="0"/>
              <a:cs typeface="Times New Roman" panose="02020603050405020304" pitchFamily="18" charset="0"/>
            </a:endParaRPr>
          </a:p>
        </p:txBody>
      </p:sp>
      <p:sp>
        <p:nvSpPr>
          <p:cNvPr id="3" name="Platshållare för innehåll 2">
            <a:extLst>
              <a:ext uri="{FF2B5EF4-FFF2-40B4-BE49-F238E27FC236}">
                <a16:creationId xmlns:a16="http://schemas.microsoft.com/office/drawing/2014/main" id="{98206CB6-DFE2-405C-BE3E-6D0376168D58}"/>
              </a:ext>
            </a:extLst>
          </p:cNvPr>
          <p:cNvSpPr>
            <a:spLocks noGrp="1"/>
          </p:cNvSpPr>
          <p:nvPr>
            <p:ph idx="1"/>
          </p:nvPr>
        </p:nvSpPr>
        <p:spPr>
          <a:xfrm>
            <a:off x="4654295" y="816638"/>
            <a:ext cx="4619706" cy="5224724"/>
          </a:xfrm>
        </p:spPr>
        <p:txBody>
          <a:bodyPr anchor="ctr">
            <a:normAutofit/>
          </a:bodyPr>
          <a:lstStyle/>
          <a:p>
            <a:r>
              <a:rPr lang="sv-SE" sz="1400" dirty="0">
                <a:latin typeface="Century Gothic" panose="020B0502020202020204" pitchFamily="34" charset="0"/>
                <a:cs typeface="Times New Roman" panose="02020603050405020304" pitchFamily="18" charset="0"/>
              </a:rPr>
              <a:t>Uttag från överförmyndarspärrat konto (gäller inte vid godmanskap om det är huvudmannen ensam som tar ut pengar)</a:t>
            </a:r>
          </a:p>
          <a:p>
            <a:r>
              <a:rPr lang="sv-SE" sz="1400" dirty="0">
                <a:latin typeface="Century Gothic" panose="020B0502020202020204" pitchFamily="34" charset="0"/>
                <a:cs typeface="Times New Roman" panose="02020603050405020304" pitchFamily="18" charset="0"/>
              </a:rPr>
              <a:t>Vissa typer av placeringar</a:t>
            </a:r>
          </a:p>
          <a:p>
            <a:r>
              <a:rPr lang="sv-SE" sz="1400" dirty="0">
                <a:latin typeface="Century Gothic" panose="020B0502020202020204" pitchFamily="34" charset="0"/>
                <a:cs typeface="Times New Roman" panose="02020603050405020304" pitchFamily="18" charset="0"/>
              </a:rPr>
              <a:t>Köp eller försäljning av fast egendom</a:t>
            </a:r>
          </a:p>
          <a:p>
            <a:r>
              <a:rPr lang="sv-SE" sz="1400" dirty="0">
                <a:latin typeface="Century Gothic" panose="020B0502020202020204" pitchFamily="34" charset="0"/>
                <a:cs typeface="Times New Roman" panose="02020603050405020304" pitchFamily="18" charset="0"/>
              </a:rPr>
              <a:t>Upptagande av lån för huvudmannen eller låna ut huvudmannens pengar</a:t>
            </a:r>
          </a:p>
          <a:p>
            <a:r>
              <a:rPr lang="sv-SE" sz="1400" dirty="0">
                <a:latin typeface="Century Gothic" panose="020B0502020202020204" pitchFamily="34" charset="0"/>
                <a:cs typeface="Times New Roman" panose="02020603050405020304" pitchFamily="18" charset="0"/>
              </a:rPr>
              <a:t>Godkännande av arvskifte </a:t>
            </a:r>
            <a:br>
              <a:rPr lang="sv-SE" sz="1400" dirty="0">
                <a:latin typeface="Century Gothic" panose="020B0502020202020204" pitchFamily="34" charset="0"/>
                <a:cs typeface="Times New Roman" panose="02020603050405020304" pitchFamily="18" charset="0"/>
              </a:rPr>
            </a:br>
            <a:br>
              <a:rPr lang="sv-SE" sz="1400" dirty="0">
                <a:latin typeface="Century Gothic" panose="020B0502020202020204" pitchFamily="34" charset="0"/>
                <a:cs typeface="Times New Roman" panose="02020603050405020304" pitchFamily="18" charset="0"/>
              </a:rPr>
            </a:br>
            <a:r>
              <a:rPr lang="sv-SE" sz="1400" dirty="0">
                <a:latin typeface="Century Gothic" panose="020B0502020202020204" pitchFamily="34" charset="0"/>
                <a:cs typeface="Times New Roman" panose="02020603050405020304" pitchFamily="18" charset="0"/>
              </a:rPr>
              <a:t>Driva rörelse för huvudman</a:t>
            </a:r>
            <a:endParaRPr lang="sv-SE" sz="1400" b="1" dirty="0">
              <a:latin typeface="Century Gothic" panose="020B0502020202020204" pitchFamily="34" charset="0"/>
              <a:cs typeface="Times New Roman" panose="02020603050405020304" pitchFamily="18" charset="0"/>
            </a:endParaRPr>
          </a:p>
        </p:txBody>
      </p:sp>
      <p:pic>
        <p:nvPicPr>
          <p:cNvPr id="14" name="Ljud 13">
            <a:hlinkClick r:id="" action="ppaction://media"/>
            <a:extLst>
              <a:ext uri="{FF2B5EF4-FFF2-40B4-BE49-F238E27FC236}">
                <a16:creationId xmlns:a16="http://schemas.microsoft.com/office/drawing/2014/main" id="{1E13230C-C682-094A-C871-73FD0793CB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9349217"/>
      </p:ext>
    </p:extLst>
  </p:cSld>
  <p:clrMapOvr>
    <a:masterClrMapping/>
  </p:clrMapOvr>
  <mc:AlternateContent xmlns:mc="http://schemas.openxmlformats.org/markup-compatibility/2006" xmlns:p14="http://schemas.microsoft.com/office/powerpoint/2010/main">
    <mc:Choice Requires="p14">
      <p:transition spd="slow" p14:dur="2000" advTm="97835"/>
    </mc:Choice>
    <mc:Fallback xmlns="">
      <p:transition spd="slow" advTm="9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AA55C9-51E8-45BC-B900-3C79B7E0E9D3}"/>
              </a:ext>
            </a:extLst>
          </p:cNvPr>
          <p:cNvSpPr>
            <a:spLocks noGrp="1"/>
          </p:cNvSpPr>
          <p:nvPr>
            <p:ph type="title"/>
          </p:nvPr>
        </p:nvSpPr>
        <p:spPr>
          <a:xfrm>
            <a:off x="1416465" y="816638"/>
            <a:ext cx="3367359" cy="5224724"/>
          </a:xfrm>
        </p:spPr>
        <p:txBody>
          <a:bodyPr anchor="ctr">
            <a:normAutofit/>
          </a:bodyPr>
          <a:lstStyle/>
          <a:p>
            <a:pPr algn="ctr"/>
            <a:r>
              <a:rPr lang="sv-SE" sz="3200" b="1" dirty="0">
                <a:solidFill>
                  <a:schemeClr val="tx1"/>
                </a:solidFill>
                <a:latin typeface="Century Gothic" panose="020B0502020202020204" pitchFamily="34" charset="0"/>
                <a:cs typeface="Times New Roman" panose="02020603050405020304" pitchFamily="18" charset="0"/>
              </a:rPr>
              <a:t>Bra att veta </a:t>
            </a:r>
            <a:br>
              <a:rPr lang="sv-SE" sz="3200" dirty="0">
                <a:solidFill>
                  <a:schemeClr val="tx1"/>
                </a:solidFill>
                <a:latin typeface="Times New Roman" panose="02020603050405020304" pitchFamily="18" charset="0"/>
                <a:cs typeface="Times New Roman" panose="02020603050405020304" pitchFamily="18" charset="0"/>
              </a:rPr>
            </a:br>
            <a:endParaRPr lang="sv-SE" sz="3200" dirty="0">
              <a:solidFill>
                <a:schemeClr val="tx1"/>
              </a:solidFill>
              <a:latin typeface="Times New Roman" panose="02020603050405020304" pitchFamily="18" charset="0"/>
              <a:cs typeface="Times New Roman" panose="02020603050405020304" pitchFamily="18" charset="0"/>
            </a:endParaRPr>
          </a:p>
        </p:txBody>
      </p:sp>
      <p:sp>
        <p:nvSpPr>
          <p:cNvPr id="3" name="Platshållare för innehåll 2">
            <a:extLst>
              <a:ext uri="{FF2B5EF4-FFF2-40B4-BE49-F238E27FC236}">
                <a16:creationId xmlns:a16="http://schemas.microsoft.com/office/drawing/2014/main" id="{98206CB6-DFE2-405C-BE3E-6D0376168D58}"/>
              </a:ext>
            </a:extLst>
          </p:cNvPr>
          <p:cNvSpPr>
            <a:spLocks noGrp="1"/>
          </p:cNvSpPr>
          <p:nvPr>
            <p:ph idx="1"/>
          </p:nvPr>
        </p:nvSpPr>
        <p:spPr>
          <a:xfrm>
            <a:off x="5370732" y="1651474"/>
            <a:ext cx="4619706" cy="4682118"/>
          </a:xfrm>
        </p:spPr>
        <p:txBody>
          <a:bodyPr anchor="ctr">
            <a:normAutofit/>
          </a:bodyPr>
          <a:lstStyle/>
          <a:p>
            <a:r>
              <a:rPr lang="sv-SE" sz="1400" dirty="0">
                <a:latin typeface="Century Gothic" panose="020B0502020202020204" pitchFamily="34" charset="0"/>
                <a:cs typeface="Times New Roman" panose="02020603050405020304" pitchFamily="18" charset="0"/>
              </a:rPr>
              <a:t>God man/förvaltare har inte tystnadsplikt, men bör inte röja känsliga uppgifter</a:t>
            </a:r>
          </a:p>
          <a:p>
            <a:r>
              <a:rPr lang="sv-SE" sz="1400" dirty="0">
                <a:latin typeface="Century Gothic" panose="020B0502020202020204" pitchFamily="34" charset="0"/>
                <a:cs typeface="Times New Roman" panose="02020603050405020304" pitchFamily="18" charset="0"/>
              </a:rPr>
              <a:t>Huvudmannen och dennes närmaste anhöriga har en oinskränkt rätt att ta del av samtliga handlingar i akten, god man/förvaltare har inte det</a:t>
            </a:r>
          </a:p>
          <a:p>
            <a:r>
              <a:rPr lang="sv-SE" sz="1400" dirty="0">
                <a:latin typeface="Century Gothic" panose="020B0502020202020204" pitchFamily="34" charset="0"/>
                <a:cs typeface="Times New Roman" panose="02020603050405020304" pitchFamily="18" charset="0"/>
              </a:rPr>
              <a:t>God man/förvaltare kan bli skadeståndsskyldig gentemot sin huvudman om den genom oaktsamhet eller uppsåt vållar sin huvudman skada</a:t>
            </a:r>
          </a:p>
        </p:txBody>
      </p:sp>
      <p:pic>
        <p:nvPicPr>
          <p:cNvPr id="26" name="Ljud 25">
            <a:hlinkClick r:id="" action="ppaction://media"/>
            <a:extLst>
              <a:ext uri="{FF2B5EF4-FFF2-40B4-BE49-F238E27FC236}">
                <a16:creationId xmlns:a16="http://schemas.microsoft.com/office/drawing/2014/main" id="{5A206961-A985-ED85-6865-413BF8BD34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2218810"/>
      </p:ext>
    </p:extLst>
  </p:cSld>
  <p:clrMapOvr>
    <a:masterClrMapping/>
  </p:clrMapOvr>
  <mc:AlternateContent xmlns:mc="http://schemas.openxmlformats.org/markup-compatibility/2006" xmlns:p14="http://schemas.microsoft.com/office/powerpoint/2010/main">
    <mc:Choice Requires="p14">
      <p:transition spd="slow" p14:dur="2000" advTm="58209"/>
    </mc:Choice>
    <mc:Fallback xmlns="">
      <p:transition spd="slow" advTm="58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09970B0C-491B-367E-DD9C-2D58FEA50F1F}"/>
              </a:ext>
            </a:extLst>
          </p:cNvPr>
          <p:cNvSpPr>
            <a:spLocks noGrp="1"/>
          </p:cNvSpPr>
          <p:nvPr>
            <p:ph type="title"/>
          </p:nvPr>
        </p:nvSpPr>
        <p:spPr>
          <a:xfrm>
            <a:off x="1273116" y="516619"/>
            <a:ext cx="9813351" cy="1140340"/>
          </a:xfrm>
        </p:spPr>
        <p:txBody>
          <a:bodyPr vert="horz" lIns="91440" tIns="45720" rIns="91440" bIns="45720" rtlCol="0" anchor="ctr">
            <a:noAutofit/>
          </a:bodyPr>
          <a:lstStyle/>
          <a:p>
            <a:pPr algn="ctr"/>
            <a:r>
              <a:rPr lang="sv-SE" altLang="sv-SE" sz="2600" b="1" dirty="0">
                <a:solidFill>
                  <a:schemeClr val="tx1"/>
                </a:solidFill>
                <a:latin typeface="Century Gothic" panose="020B0502020202020204" pitchFamily="34" charset="0"/>
                <a:cs typeface="Arial" panose="020B0604020202020204" pitchFamily="34" charset="0"/>
              </a:rPr>
              <a:t>Vem</a:t>
            </a:r>
            <a:r>
              <a:rPr lang="en-US" altLang="sv-SE" sz="2600" b="1" dirty="0">
                <a:solidFill>
                  <a:schemeClr val="tx1"/>
                </a:solidFill>
                <a:latin typeface="Century Gothic" panose="020B0502020202020204" pitchFamily="34" charset="0"/>
                <a:cs typeface="Arial" panose="020B0604020202020204" pitchFamily="34" charset="0"/>
              </a:rPr>
              <a:t> </a:t>
            </a:r>
            <a:r>
              <a:rPr lang="en-US" altLang="sv-SE" sz="2600" b="1" dirty="0" err="1">
                <a:solidFill>
                  <a:schemeClr val="tx1"/>
                </a:solidFill>
                <a:latin typeface="Century Gothic" panose="020B0502020202020204" pitchFamily="34" charset="0"/>
                <a:cs typeface="Arial" panose="020B0604020202020204" pitchFamily="34" charset="0"/>
              </a:rPr>
              <a:t>kan</a:t>
            </a:r>
            <a:r>
              <a:rPr lang="en-US" altLang="sv-SE" sz="2600" b="1" dirty="0">
                <a:solidFill>
                  <a:schemeClr val="tx1"/>
                </a:solidFill>
                <a:latin typeface="Century Gothic" panose="020B0502020202020204" pitchFamily="34" charset="0"/>
                <a:cs typeface="Arial" panose="020B0604020202020204" pitchFamily="34" charset="0"/>
              </a:rPr>
              <a:t> </a:t>
            </a:r>
            <a:r>
              <a:rPr lang="en-US" altLang="sv-SE" sz="2600" b="1" dirty="0" err="1">
                <a:solidFill>
                  <a:schemeClr val="tx1"/>
                </a:solidFill>
                <a:latin typeface="Century Gothic" panose="020B0502020202020204" pitchFamily="34" charset="0"/>
                <a:cs typeface="Arial" panose="020B0604020202020204" pitchFamily="34" charset="0"/>
              </a:rPr>
              <a:t>bli</a:t>
            </a:r>
            <a:r>
              <a:rPr lang="en-US" altLang="sv-SE" sz="2600" b="1" dirty="0">
                <a:solidFill>
                  <a:schemeClr val="tx1"/>
                </a:solidFill>
                <a:latin typeface="Century Gothic" panose="020B0502020202020204" pitchFamily="34" charset="0"/>
                <a:cs typeface="Arial" panose="020B0604020202020204" pitchFamily="34" charset="0"/>
              </a:rPr>
              <a:t> god man </a:t>
            </a:r>
            <a:r>
              <a:rPr lang="en-US" altLang="sv-SE" sz="2600" b="1" dirty="0" err="1">
                <a:solidFill>
                  <a:schemeClr val="tx1"/>
                </a:solidFill>
                <a:latin typeface="Century Gothic" panose="020B0502020202020204" pitchFamily="34" charset="0"/>
                <a:cs typeface="Arial" panose="020B0604020202020204" pitchFamily="34" charset="0"/>
              </a:rPr>
              <a:t>eller</a:t>
            </a:r>
            <a:r>
              <a:rPr lang="en-US" altLang="sv-SE" sz="2600" b="1" dirty="0">
                <a:solidFill>
                  <a:schemeClr val="tx1"/>
                </a:solidFill>
                <a:latin typeface="Century Gothic" panose="020B0502020202020204" pitchFamily="34" charset="0"/>
                <a:cs typeface="Arial" panose="020B0604020202020204" pitchFamily="34" charset="0"/>
              </a:rPr>
              <a:t> </a:t>
            </a:r>
            <a:r>
              <a:rPr lang="en-US" altLang="sv-SE" sz="2600" b="1" dirty="0" err="1">
                <a:solidFill>
                  <a:schemeClr val="tx1"/>
                </a:solidFill>
                <a:latin typeface="Century Gothic" panose="020B0502020202020204" pitchFamily="34" charset="0"/>
                <a:cs typeface="Arial" panose="020B0604020202020204" pitchFamily="34" charset="0"/>
              </a:rPr>
              <a:t>förvaltare</a:t>
            </a:r>
            <a:r>
              <a:rPr lang="en-US" altLang="sv-SE" sz="2600" b="1" dirty="0">
                <a:solidFill>
                  <a:schemeClr val="tx1"/>
                </a:solidFill>
                <a:latin typeface="Century Gothic" panose="020B0502020202020204" pitchFamily="34" charset="0"/>
                <a:cs typeface="Arial" panose="020B0604020202020204" pitchFamily="34" charset="0"/>
              </a:rPr>
              <a:t>?</a:t>
            </a:r>
          </a:p>
        </p:txBody>
      </p:sp>
      <p:sp>
        <p:nvSpPr>
          <p:cNvPr id="9" name="textruta 8">
            <a:extLst>
              <a:ext uri="{FF2B5EF4-FFF2-40B4-BE49-F238E27FC236}">
                <a16:creationId xmlns:a16="http://schemas.microsoft.com/office/drawing/2014/main" id="{657C93E6-6F14-CBB6-42E7-28C34E68315C}"/>
              </a:ext>
            </a:extLst>
          </p:cNvPr>
          <p:cNvSpPr txBox="1"/>
          <p:nvPr/>
        </p:nvSpPr>
        <p:spPr>
          <a:xfrm>
            <a:off x="8254314" y="4699084"/>
            <a:ext cx="1891430" cy="507831"/>
          </a:xfrm>
          <a:prstGeom prst="rect">
            <a:avLst/>
          </a:prstGeom>
          <a:noFill/>
        </p:spPr>
        <p:txBody>
          <a:bodyPr wrap="square" rtlCol="0">
            <a:spAutoFit/>
          </a:bodyPr>
          <a:lstStyle/>
          <a:p>
            <a:r>
              <a:rPr lang="sv-SE" sz="900" dirty="0">
                <a:solidFill>
                  <a:schemeClr val="bg1"/>
                </a:solidFill>
                <a:latin typeface="Cavolini" panose="020B0502040204020203" pitchFamily="66" charset="0"/>
                <a:cs typeface="Cavolini" panose="020B0502040204020203" pitchFamily="66" charset="0"/>
              </a:rPr>
              <a:t>11 kap. 4 § föräldrabalken</a:t>
            </a:r>
            <a:br>
              <a:rPr lang="sv-SE" sz="900" dirty="0">
                <a:solidFill>
                  <a:schemeClr val="bg1"/>
                </a:solidFill>
                <a:latin typeface="Cavolini" panose="020B0502040204020203" pitchFamily="66" charset="0"/>
                <a:cs typeface="Cavolini" panose="020B0502040204020203" pitchFamily="66" charset="0"/>
              </a:rPr>
            </a:br>
            <a:br>
              <a:rPr lang="sv-SE" sz="900" dirty="0">
                <a:solidFill>
                  <a:schemeClr val="bg1"/>
                </a:solidFill>
                <a:latin typeface="Cavolini" panose="020B0502040204020203" pitchFamily="66" charset="0"/>
                <a:cs typeface="Cavolini" panose="020B0502040204020203" pitchFamily="66" charset="0"/>
              </a:rPr>
            </a:br>
            <a:r>
              <a:rPr lang="sv-SE" sz="900" dirty="0">
                <a:solidFill>
                  <a:schemeClr val="bg1"/>
                </a:solidFill>
                <a:latin typeface="Cavolini" panose="020B0502040204020203" pitchFamily="66" charset="0"/>
                <a:cs typeface="Cavolini" panose="020B0502040204020203" pitchFamily="66" charset="0"/>
              </a:rPr>
              <a:t>11 kap. 7 § föräldrabalken</a:t>
            </a:r>
          </a:p>
        </p:txBody>
      </p:sp>
      <p:sp>
        <p:nvSpPr>
          <p:cNvPr id="10" name="textruta 9">
            <a:extLst>
              <a:ext uri="{FF2B5EF4-FFF2-40B4-BE49-F238E27FC236}">
                <a16:creationId xmlns:a16="http://schemas.microsoft.com/office/drawing/2014/main" id="{92BE3E81-DF02-67BA-C022-168FFD68B10F}"/>
              </a:ext>
            </a:extLst>
          </p:cNvPr>
          <p:cNvSpPr txBox="1"/>
          <p:nvPr/>
        </p:nvSpPr>
        <p:spPr>
          <a:xfrm>
            <a:off x="1105533" y="1517514"/>
            <a:ext cx="3766057" cy="2616101"/>
          </a:xfrm>
          <a:prstGeom prst="rect">
            <a:avLst/>
          </a:prstGeom>
          <a:noFill/>
        </p:spPr>
        <p:txBody>
          <a:bodyPr wrap="square" rtlCol="0">
            <a:spAutoFit/>
          </a:bodyPr>
          <a:lstStyle/>
          <a:p>
            <a:endParaRPr lang="sv-SE" sz="1350" b="1" dirty="0">
              <a:latin typeface="Century Gothic" panose="020B0502020202020204" pitchFamily="34" charset="0"/>
              <a:cs typeface="Times New Roman" panose="02020603050405020304" pitchFamily="18" charset="0"/>
            </a:endParaRPr>
          </a:p>
          <a:p>
            <a:endParaRPr lang="sv-SE" sz="1350" b="1" dirty="0">
              <a:latin typeface="Century Gothic" panose="020B0502020202020204" pitchFamily="34" charset="0"/>
              <a:cs typeface="Times New Roman" panose="02020603050405020304" pitchFamily="18" charset="0"/>
            </a:endParaRPr>
          </a:p>
          <a:p>
            <a:endParaRPr lang="sv-SE" sz="1350" b="1" dirty="0">
              <a:latin typeface="Century Gothic" panose="020B0502020202020204" pitchFamily="34" charset="0"/>
              <a:cs typeface="Times New Roman" panose="02020603050405020304" pitchFamily="18" charset="0"/>
            </a:endParaRPr>
          </a:p>
          <a:p>
            <a:endParaRPr lang="sv-SE" sz="1350" b="1" dirty="0">
              <a:latin typeface="Century Gothic" panose="020B0502020202020204" pitchFamily="34" charset="0"/>
              <a:cs typeface="Times New Roman" panose="02020603050405020304" pitchFamily="18" charset="0"/>
            </a:endParaRPr>
          </a:p>
          <a:p>
            <a:endParaRPr lang="sv-SE" sz="1350" b="1" dirty="0">
              <a:latin typeface="Century Gothic" panose="020B0502020202020204" pitchFamily="34" charset="0"/>
              <a:cs typeface="Times New Roman" panose="02020603050405020304" pitchFamily="18" charset="0"/>
            </a:endParaRPr>
          </a:p>
          <a:p>
            <a:r>
              <a:rPr lang="sv-SE" sz="1400" b="1" dirty="0">
                <a:latin typeface="Century Gothic" panose="020B0502020202020204" pitchFamily="34" charset="0"/>
                <a:cs typeface="Times New Roman" panose="02020603050405020304" pitchFamily="18" charset="0"/>
              </a:rPr>
              <a:t>11 kap. 12 § föräldrabalken: </a:t>
            </a:r>
            <a:br>
              <a:rPr lang="sv-SE" sz="1400" dirty="0">
                <a:latin typeface="Century Gothic" panose="020B0502020202020204" pitchFamily="34" charset="0"/>
                <a:cs typeface="Times New Roman" panose="02020603050405020304" pitchFamily="18" charset="0"/>
              </a:rPr>
            </a:br>
            <a:r>
              <a:rPr lang="sv-SE" sz="1400" dirty="0">
                <a:latin typeface="Century Gothic" panose="020B0502020202020204" pitchFamily="34" charset="0"/>
                <a:cs typeface="Times New Roman" panose="02020603050405020304" pitchFamily="18" charset="0"/>
              </a:rPr>
              <a:t>Till god man eller förvaltare ska utses en </a:t>
            </a:r>
          </a:p>
          <a:p>
            <a:r>
              <a:rPr lang="sv-SE" sz="1400" b="1" dirty="0">
                <a:latin typeface="Century Gothic" panose="020B0502020202020204" pitchFamily="34" charset="0"/>
                <a:cs typeface="Times New Roman" panose="02020603050405020304" pitchFamily="18" charset="0"/>
              </a:rPr>
              <a:t>rättrådig, erfaren och i övrigt lämplig person</a:t>
            </a:r>
            <a:r>
              <a:rPr lang="sv-SE" sz="1400" dirty="0">
                <a:latin typeface="Century Gothic" panose="020B0502020202020204" pitchFamily="34" charset="0"/>
                <a:cs typeface="Times New Roman" panose="02020603050405020304" pitchFamily="18" charset="0"/>
              </a:rPr>
              <a:t>.</a:t>
            </a:r>
          </a:p>
          <a:p>
            <a:endParaRPr lang="sv-SE" sz="1350" dirty="0">
              <a:latin typeface="Century Gothic" panose="020B0502020202020204" pitchFamily="34" charset="0"/>
              <a:cs typeface="Times New Roman" panose="02020603050405020304" pitchFamily="18" charset="0"/>
            </a:endParaRPr>
          </a:p>
          <a:p>
            <a:endParaRPr lang="sv-SE" sz="1350" dirty="0">
              <a:latin typeface="Century Gothic" panose="020B0502020202020204" pitchFamily="34" charset="0"/>
              <a:cs typeface="Times New Roman" panose="02020603050405020304" pitchFamily="18" charset="0"/>
            </a:endParaRPr>
          </a:p>
          <a:p>
            <a:r>
              <a:rPr lang="sv-SE" sz="1350" dirty="0">
                <a:latin typeface="Century Gothic" panose="020B0502020202020204" pitchFamily="34" charset="0"/>
                <a:cs typeface="Times New Roman" panose="02020603050405020304" pitchFamily="18" charset="0"/>
              </a:rPr>
              <a:t> </a:t>
            </a:r>
          </a:p>
        </p:txBody>
      </p:sp>
      <p:sp>
        <p:nvSpPr>
          <p:cNvPr id="11" name="textruta 10">
            <a:extLst>
              <a:ext uri="{FF2B5EF4-FFF2-40B4-BE49-F238E27FC236}">
                <a16:creationId xmlns:a16="http://schemas.microsoft.com/office/drawing/2014/main" id="{F872D91C-C050-B195-47F2-B55BEE8C3CCE}"/>
              </a:ext>
            </a:extLst>
          </p:cNvPr>
          <p:cNvSpPr txBox="1"/>
          <p:nvPr/>
        </p:nvSpPr>
        <p:spPr>
          <a:xfrm>
            <a:off x="5510325" y="1783926"/>
            <a:ext cx="5692345" cy="3249864"/>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sv-SE" sz="1350" dirty="0">
              <a:latin typeface="Century Gothic" panose="020B0502020202020204" pitchFamily="34" charset="0"/>
              <a:cs typeface="Times New Roman" panose="02020603050405020304" pitchFamily="18" charset="0"/>
            </a:endParaRPr>
          </a:p>
          <a:p>
            <a:pPr marL="285750" indent="-285750">
              <a:lnSpc>
                <a:spcPct val="150000"/>
              </a:lnSpc>
              <a:buFont typeface="Arial" panose="020B0604020202020204" pitchFamily="34" charset="0"/>
              <a:buChar char="•"/>
            </a:pPr>
            <a:endParaRPr lang="sv-SE" sz="1400" dirty="0">
              <a:latin typeface="Century Gothic" panose="020B050202020202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sv-SE" sz="1400" dirty="0">
                <a:latin typeface="Century Gothic" panose="020B0502020202020204" pitchFamily="34" charset="0"/>
                <a:cs typeface="Times New Roman" panose="02020603050405020304" pitchFamily="18" charset="0"/>
              </a:rPr>
              <a:t>Får inte förekomma i kronofogdens register eller i belastningsregistret</a:t>
            </a:r>
          </a:p>
          <a:p>
            <a:pPr marL="285750" indent="-285750">
              <a:lnSpc>
                <a:spcPct val="150000"/>
              </a:lnSpc>
              <a:buFont typeface="Arial" panose="020B0604020202020204" pitchFamily="34" charset="0"/>
              <a:buChar char="•"/>
            </a:pPr>
            <a:r>
              <a:rPr lang="sv-SE" sz="1400" dirty="0">
                <a:latin typeface="Century Gothic" panose="020B0502020202020204" pitchFamily="34" charset="0"/>
                <a:cs typeface="Times New Roman" panose="02020603050405020304" pitchFamily="18" charset="0"/>
              </a:rPr>
              <a:t>Har goda kunskaper i det svenska språket och om det svenska samhället</a:t>
            </a:r>
          </a:p>
          <a:p>
            <a:pPr marL="285750" indent="-285750">
              <a:lnSpc>
                <a:spcPct val="150000"/>
              </a:lnSpc>
              <a:buFont typeface="Arial" panose="020B0604020202020204" pitchFamily="34" charset="0"/>
              <a:buChar char="•"/>
            </a:pPr>
            <a:r>
              <a:rPr lang="sv-SE" sz="1400" dirty="0">
                <a:latin typeface="Century Gothic" panose="020B0502020202020204" pitchFamily="34" charset="0"/>
                <a:cs typeface="Times New Roman" panose="02020603050405020304" pitchFamily="18" charset="0"/>
              </a:rPr>
              <a:t>Den som är underårig eller som själv har förvaltare får inte vara god man eller förvaltare.</a:t>
            </a:r>
          </a:p>
          <a:p>
            <a:pPr marL="285750" indent="-285750">
              <a:lnSpc>
                <a:spcPct val="150000"/>
              </a:lnSpc>
              <a:buFont typeface="Arial" panose="020B0604020202020204" pitchFamily="34" charset="0"/>
              <a:buChar char="•"/>
            </a:pPr>
            <a:endParaRPr lang="sv-SE" sz="1350" dirty="0">
              <a:latin typeface="Century Gothic" panose="020B0502020202020204" pitchFamily="34" charset="0"/>
              <a:cs typeface="Times New Roman" panose="02020603050405020304" pitchFamily="18" charset="0"/>
            </a:endParaRPr>
          </a:p>
          <a:p>
            <a:pPr marL="285750" indent="-285750">
              <a:lnSpc>
                <a:spcPct val="150000"/>
              </a:lnSpc>
              <a:buFont typeface="Arial" panose="020B0604020202020204" pitchFamily="34" charset="0"/>
              <a:buChar char="•"/>
            </a:pPr>
            <a:endParaRPr lang="sv-SE" sz="1350" dirty="0">
              <a:latin typeface="Century Gothic" panose="020B0502020202020204" pitchFamily="34" charset="0"/>
              <a:cs typeface="Times New Roman" panose="02020603050405020304" pitchFamily="18" charset="0"/>
            </a:endParaRPr>
          </a:p>
        </p:txBody>
      </p:sp>
      <p:pic>
        <p:nvPicPr>
          <p:cNvPr id="16" name="Ljud 15">
            <a:hlinkClick r:id="" action="ppaction://media"/>
            <a:extLst>
              <a:ext uri="{FF2B5EF4-FFF2-40B4-BE49-F238E27FC236}">
                <a16:creationId xmlns:a16="http://schemas.microsoft.com/office/drawing/2014/main" id="{B358B050-A9BF-B87C-7219-61A708C6B50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0011223"/>
      </p:ext>
    </p:extLst>
  </p:cSld>
  <p:clrMapOvr>
    <a:masterClrMapping/>
  </p:clrMapOvr>
  <mc:AlternateContent xmlns:mc="http://schemas.openxmlformats.org/markup-compatibility/2006" xmlns:p14="http://schemas.microsoft.com/office/powerpoint/2010/main">
    <mc:Choice Requires="p14">
      <p:transition spd="slow" p14:dur="2000" advTm="67941"/>
    </mc:Choice>
    <mc:Fallback xmlns="">
      <p:transition spd="slow" advTm="6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80003C-C9E5-0A17-305F-D1928CA060F8}"/>
              </a:ext>
            </a:extLst>
          </p:cNvPr>
          <p:cNvSpPr>
            <a:spLocks noGrp="1"/>
          </p:cNvSpPr>
          <p:nvPr>
            <p:ph type="title"/>
          </p:nvPr>
        </p:nvSpPr>
        <p:spPr/>
        <p:txBody>
          <a:bodyPr>
            <a:normAutofit/>
          </a:bodyPr>
          <a:lstStyle/>
          <a:p>
            <a:r>
              <a:rPr lang="sv-SE" sz="3200" b="1" dirty="0">
                <a:latin typeface="Arial" panose="020B0604020202020204" pitchFamily="34" charset="0"/>
                <a:cs typeface="Arial" panose="020B0604020202020204" pitchFamily="34" charset="0"/>
              </a:rPr>
              <a:t>Om man har klagomål på god man eller förvaltare</a:t>
            </a:r>
            <a:endParaRPr lang="sv-SE" sz="3200" dirty="0"/>
          </a:p>
        </p:txBody>
      </p:sp>
      <p:sp>
        <p:nvSpPr>
          <p:cNvPr id="3" name="Platshållare för innehåll 2">
            <a:extLst>
              <a:ext uri="{FF2B5EF4-FFF2-40B4-BE49-F238E27FC236}">
                <a16:creationId xmlns:a16="http://schemas.microsoft.com/office/drawing/2014/main" id="{A4EA468A-4975-D5E9-DB6A-E2494CA793AC}"/>
              </a:ext>
            </a:extLst>
          </p:cNvPr>
          <p:cNvSpPr>
            <a:spLocks noGrp="1"/>
          </p:cNvSpPr>
          <p:nvPr>
            <p:ph sz="half" idx="1"/>
          </p:nvPr>
        </p:nvSpPr>
        <p:spPr/>
        <p:txBody>
          <a:bodyPr/>
          <a:lstStyle/>
          <a:p>
            <a:endParaRPr lang="sv-SE" dirty="0"/>
          </a:p>
          <a:p>
            <a:r>
              <a:rPr lang="sv-SE" dirty="0"/>
              <a:t>På Hedemora kommuns hemsida,  hedemora.se, finns en e-tjänst för att lämna in klagomål på en ställföreträdare</a:t>
            </a:r>
          </a:p>
          <a:p>
            <a:r>
              <a:rPr lang="sv-SE" dirty="0"/>
              <a:t>Man kan också kontakta oss på e-post: </a:t>
            </a:r>
            <a:r>
              <a:rPr lang="sv-SE" dirty="0">
                <a:hlinkClick r:id="rId4"/>
              </a:rPr>
              <a:t>overfomyndarkansli@hedemora.se</a:t>
            </a:r>
            <a:r>
              <a:rPr lang="sv-SE" dirty="0"/>
              <a:t> med frågor och funderingar</a:t>
            </a:r>
          </a:p>
          <a:p>
            <a:r>
              <a:rPr lang="sv-SE" dirty="0"/>
              <a:t>Eller ringa till servicecenter i Hedemora telefon: 0225-34 000</a:t>
            </a:r>
          </a:p>
          <a:p>
            <a:r>
              <a:rPr lang="sv-SE" dirty="0">
                <a:latin typeface="Times New Roman" panose="02020603050405020304" pitchFamily="18" charset="0"/>
                <a:cs typeface="Times New Roman" panose="02020603050405020304" pitchFamily="18" charset="0"/>
              </a:rPr>
              <a:t>Det gäller alla 4 kommunerna</a:t>
            </a:r>
            <a:endParaRPr lang="sv-SE" dirty="0"/>
          </a:p>
          <a:p>
            <a:endParaRPr lang="sv-SE" dirty="0"/>
          </a:p>
        </p:txBody>
      </p:sp>
      <p:pic>
        <p:nvPicPr>
          <p:cNvPr id="5" name="Platshållare för innehåll 4">
            <a:extLst>
              <a:ext uri="{FF2B5EF4-FFF2-40B4-BE49-F238E27FC236}">
                <a16:creationId xmlns:a16="http://schemas.microsoft.com/office/drawing/2014/main" id="{CC855185-B88D-1FCA-B4AB-7B7A1993C150}"/>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7132186" y="2165839"/>
            <a:ext cx="3109229" cy="3383573"/>
          </a:xfrm>
          <a:prstGeom prst="rect">
            <a:avLst/>
          </a:prstGeom>
          <a:noFill/>
          <a:ln>
            <a:noFill/>
          </a:ln>
        </p:spPr>
      </p:pic>
      <p:pic>
        <p:nvPicPr>
          <p:cNvPr id="12" name="Ljud 11">
            <a:hlinkClick r:id="" action="ppaction://media"/>
            <a:extLst>
              <a:ext uri="{FF2B5EF4-FFF2-40B4-BE49-F238E27FC236}">
                <a16:creationId xmlns:a16="http://schemas.microsoft.com/office/drawing/2014/main" id="{89B5ACF0-EBB1-7BF5-410E-B42269C1637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6908987"/>
      </p:ext>
    </p:extLst>
  </p:cSld>
  <p:clrMapOvr>
    <a:masterClrMapping/>
  </p:clrMapOvr>
  <mc:AlternateContent xmlns:mc="http://schemas.openxmlformats.org/markup-compatibility/2006" xmlns:p14="http://schemas.microsoft.com/office/powerpoint/2010/main">
    <mc:Choice Requires="p14">
      <p:transition spd="slow" p14:dur="2000" advTm="68801"/>
    </mc:Choice>
    <mc:Fallback xmlns="">
      <p:transition spd="slow" advTm="68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089A2-4625-476D-B67F-AB8F748AF236}"/>
              </a:ext>
            </a:extLst>
          </p:cNvPr>
          <p:cNvSpPr>
            <a:spLocks noGrp="1"/>
          </p:cNvSpPr>
          <p:nvPr>
            <p:ph type="title"/>
          </p:nvPr>
        </p:nvSpPr>
        <p:spPr/>
        <p:txBody>
          <a:bodyPr>
            <a:normAutofit/>
          </a:bodyPr>
          <a:lstStyle/>
          <a:p>
            <a:r>
              <a:rPr lang="sv-SE" sz="4000" b="1" dirty="0">
                <a:latin typeface="Arial" panose="020B0604020202020204" pitchFamily="34" charset="0"/>
                <a:cs typeface="Arial" panose="020B0604020202020204" pitchFamily="34" charset="0"/>
              </a:rPr>
              <a:t>Kanske någon av er vill bli god man?</a:t>
            </a:r>
          </a:p>
        </p:txBody>
      </p:sp>
      <p:sp>
        <p:nvSpPr>
          <p:cNvPr id="3" name="Platshållare för innehåll 2">
            <a:extLst>
              <a:ext uri="{FF2B5EF4-FFF2-40B4-BE49-F238E27FC236}">
                <a16:creationId xmlns:a16="http://schemas.microsoft.com/office/drawing/2014/main" id="{3BA9FF24-1AA0-E969-AEAE-B5BF0A1A4DD1}"/>
              </a:ext>
            </a:extLst>
          </p:cNvPr>
          <p:cNvSpPr>
            <a:spLocks noGrp="1"/>
          </p:cNvSpPr>
          <p:nvPr>
            <p:ph sz="half" idx="1"/>
          </p:nvPr>
        </p:nvSpPr>
        <p:spPr/>
        <p:txBody>
          <a:bodyPr/>
          <a:lstStyle/>
          <a:p>
            <a:endParaRPr lang="sv-SE" dirty="0">
              <a:latin typeface="Times New Roman" panose="02020603050405020304" pitchFamily="18" charset="0"/>
              <a:cs typeface="Times New Roman" panose="02020603050405020304" pitchFamily="18" charset="0"/>
            </a:endParaRPr>
          </a:p>
          <a:p>
            <a:r>
              <a:rPr lang="sv-SE" dirty="0">
                <a:latin typeface="Times New Roman" panose="02020603050405020304" pitchFamily="18" charset="0"/>
                <a:cs typeface="Times New Roman" panose="02020603050405020304" pitchFamily="18" charset="0"/>
              </a:rPr>
              <a:t>Är du rättrådig, erfaren och i övrigt lämplig person och vill hjälpa en medmänniska?</a:t>
            </a:r>
          </a:p>
          <a:p>
            <a:endParaRPr lang="sv-SE" dirty="0">
              <a:latin typeface="Times New Roman" panose="02020603050405020304" pitchFamily="18" charset="0"/>
              <a:cs typeface="Times New Roman" panose="02020603050405020304" pitchFamily="18" charset="0"/>
            </a:endParaRPr>
          </a:p>
          <a:p>
            <a:pPr marL="0" indent="0">
              <a:buNone/>
            </a:pPr>
            <a:r>
              <a:rPr lang="sv-SE" dirty="0">
                <a:latin typeface="Times New Roman" panose="02020603050405020304" pitchFamily="18" charset="0"/>
                <a:cs typeface="Times New Roman" panose="02020603050405020304" pitchFamily="18" charset="0"/>
              </a:rPr>
              <a:t>Då kan du gå in på Hedemora kommuns hemsida,  hedemora.se där det finns en e-tjänst för att göra en intresseanmälan. Det gäller alla 4 kommunerna</a:t>
            </a:r>
          </a:p>
        </p:txBody>
      </p:sp>
      <p:pic>
        <p:nvPicPr>
          <p:cNvPr id="6" name="Platshållare för innehåll 5">
            <a:extLst>
              <a:ext uri="{FF2B5EF4-FFF2-40B4-BE49-F238E27FC236}">
                <a16:creationId xmlns:a16="http://schemas.microsoft.com/office/drawing/2014/main" id="{EDDF74BD-166B-FC67-B20D-734B3A3EDBF7}"/>
              </a:ext>
            </a:extLst>
          </p:cNvPr>
          <p:cNvPicPr>
            <a:picLocks noGrp="1" noChangeAspect="1"/>
          </p:cNvPicPr>
          <p:nvPr>
            <p:ph sz="half" idx="2"/>
          </p:nvPr>
        </p:nvPicPr>
        <p:blipFill>
          <a:blip r:embed="rId4"/>
          <a:stretch>
            <a:fillRect/>
          </a:stretch>
        </p:blipFill>
        <p:spPr>
          <a:xfrm>
            <a:off x="6156964" y="1846369"/>
            <a:ext cx="3621344" cy="4022725"/>
          </a:xfrm>
        </p:spPr>
      </p:pic>
      <p:pic>
        <p:nvPicPr>
          <p:cNvPr id="18" name="Video 17">
            <a:hlinkClick r:id="" action="ppaction://media"/>
            <a:extLst>
              <a:ext uri="{FF2B5EF4-FFF2-40B4-BE49-F238E27FC236}">
                <a16:creationId xmlns:a16="http://schemas.microsoft.com/office/drawing/2014/main" id="{81BFC553-8610-6839-6E8B-E82DD15CED7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a:stretch>
            <a:fillRect/>
          </a:stretch>
        </p:blipFill>
        <p:spPr>
          <a:xfrm>
            <a:off x="8448487" y="4774019"/>
            <a:ext cx="3331723" cy="1874094"/>
          </a:xfrm>
          <a:prstGeom prst="rect">
            <a:avLst/>
          </a:prstGeom>
          <a:ln w="19050" cap="rnd">
            <a:solidFill>
              <a:srgbClr val="404040"/>
            </a:solidFill>
          </a:ln>
          <a:effectLst/>
        </p:spPr>
      </p:pic>
    </p:spTree>
    <p:extLst>
      <p:ext uri="{BB962C8B-B14F-4D97-AF65-F5344CB8AC3E}">
        <p14:creationId xmlns:p14="http://schemas.microsoft.com/office/powerpoint/2010/main" val="2434000494"/>
      </p:ext>
    </p:extLst>
  </p:cSld>
  <p:clrMapOvr>
    <a:masterClrMapping/>
  </p:clrMapOvr>
  <mc:AlternateContent xmlns:mc="http://schemas.openxmlformats.org/markup-compatibility/2006" xmlns:p14="http://schemas.microsoft.com/office/powerpoint/2010/main">
    <mc:Choice Requires="p14">
      <p:transition spd="slow" p14:dur="2000" advTm="46787"/>
    </mc:Choice>
    <mc:Fallback xmlns="">
      <p:transition spd="slow" advTm="46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4">
            <a:extLst>
              <a:ext uri="{FF2B5EF4-FFF2-40B4-BE49-F238E27FC236}">
                <a16:creationId xmlns:a16="http://schemas.microsoft.com/office/drawing/2014/main" id="{D40F16DF-70BA-3378-3AF7-1E4528E4AC36}"/>
              </a:ext>
            </a:extLst>
          </p:cNvPr>
          <p:cNvPicPr>
            <a:picLocks noChangeAspect="1"/>
          </p:cNvPicPr>
          <p:nvPr/>
        </p:nvPicPr>
        <p:blipFill>
          <a:blip r:embed="rId4"/>
          <a:stretch>
            <a:fillRect/>
          </a:stretch>
        </p:blipFill>
        <p:spPr>
          <a:xfrm>
            <a:off x="1563688" y="1986742"/>
            <a:ext cx="9124950" cy="3050771"/>
          </a:xfrm>
          <a:prstGeom prst="rect">
            <a:avLst/>
          </a:prstGeom>
        </p:spPr>
      </p:pic>
      <p:pic>
        <p:nvPicPr>
          <p:cNvPr id="21" name="Ljud 20">
            <a:hlinkClick r:id="" action="ppaction://media"/>
            <a:extLst>
              <a:ext uri="{FF2B5EF4-FFF2-40B4-BE49-F238E27FC236}">
                <a16:creationId xmlns:a16="http://schemas.microsoft.com/office/drawing/2014/main" id="{49D10EE9-EAFE-66B5-BB0B-125BD229AD3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4702917"/>
      </p:ext>
    </p:extLst>
  </p:cSld>
  <p:clrMapOvr>
    <a:masterClrMapping/>
  </p:clrMapOvr>
  <mc:AlternateContent xmlns:mc="http://schemas.openxmlformats.org/markup-compatibility/2006" xmlns:p14="http://schemas.microsoft.com/office/powerpoint/2010/main">
    <mc:Choice Requires="p14">
      <p:transition spd="slow" p14:dur="2000" advTm="127603"/>
    </mc:Choice>
    <mc:Fallback xmlns="">
      <p:transition spd="slow" advTm="12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D8DD9D-5002-4F5D-A7D7-BD485E77779E}"/>
              </a:ext>
            </a:extLst>
          </p:cNvPr>
          <p:cNvSpPr>
            <a:spLocks noGrp="1"/>
          </p:cNvSpPr>
          <p:nvPr>
            <p:ph type="title"/>
          </p:nvPr>
        </p:nvSpPr>
        <p:spPr>
          <a:xfrm>
            <a:off x="677879" y="749099"/>
            <a:ext cx="8596668" cy="730928"/>
          </a:xfrm>
        </p:spPr>
        <p:txBody>
          <a:bodyPr>
            <a:normAutofit fontScale="90000"/>
          </a:bodyPr>
          <a:lstStyle/>
          <a:p>
            <a:pPr algn="ctr"/>
            <a:r>
              <a:rPr lang="sv-SE" sz="4000" b="1" dirty="0">
                <a:solidFill>
                  <a:schemeClr val="tx1"/>
                </a:solidFill>
                <a:latin typeface="Century Gothic" panose="020B0502020202020204" pitchFamily="34" charset="0"/>
                <a:cs typeface="Arial" panose="020B0604020202020204" pitchFamily="34" charset="0"/>
              </a:rPr>
              <a:t>Överförmyndarnämndens uppdrag</a:t>
            </a:r>
          </a:p>
        </p:txBody>
      </p:sp>
      <p:pic>
        <p:nvPicPr>
          <p:cNvPr id="4" name="Picture 8" descr="http://www.iclipart.com/dodl.php/Rules.jpg?linklokauth=LzAxNC9iYXRjaF8wMS9SdWxlcy5qcGcsMTMxNzA0MDU1OCwxOTQuMTYuMTUuMTMwLDAsMCxMTF8wLCw2OTE1NWM1NmE4ZjBlNzQyZTc4YzVmOTU5NzljMTg5MA%3D%3D">
            <a:extLst>
              <a:ext uri="{FF2B5EF4-FFF2-40B4-BE49-F238E27FC236}">
                <a16:creationId xmlns:a16="http://schemas.microsoft.com/office/drawing/2014/main" id="{84A2D9AF-6AA8-40CB-874C-C29EDDED0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7314" y="2876550"/>
            <a:ext cx="2025336"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ruta 4">
            <a:extLst>
              <a:ext uri="{FF2B5EF4-FFF2-40B4-BE49-F238E27FC236}">
                <a16:creationId xmlns:a16="http://schemas.microsoft.com/office/drawing/2014/main" id="{397FDBC0-56DC-48EF-8070-FF7FE840F22B}"/>
              </a:ext>
            </a:extLst>
          </p:cNvPr>
          <p:cNvSpPr txBox="1"/>
          <p:nvPr/>
        </p:nvSpPr>
        <p:spPr>
          <a:xfrm>
            <a:off x="2566388" y="2238652"/>
            <a:ext cx="4819650" cy="3139321"/>
          </a:xfrm>
          <a:prstGeom prst="rect">
            <a:avLst/>
          </a:prstGeom>
          <a:noFill/>
        </p:spPr>
        <p:txBody>
          <a:bodyPr wrap="square" rtlCol="0">
            <a:spAutoFit/>
          </a:bodyPr>
          <a:lstStyle/>
          <a:p>
            <a:pPr algn="ctr"/>
            <a:r>
              <a:rPr lang="sv-SE" b="1" dirty="0">
                <a:latin typeface="Century Gothic" panose="020B0502020202020204" pitchFamily="34" charset="0"/>
                <a:cs typeface="Times New Roman" panose="02020603050405020304" pitchFamily="18" charset="0"/>
              </a:rPr>
              <a:t>Överförmyndarnämnden ska: </a:t>
            </a:r>
          </a:p>
          <a:p>
            <a:pPr marL="342900" indent="-342900">
              <a:buAutoNum type="arabicPeriod"/>
            </a:pPr>
            <a:r>
              <a:rPr lang="sv-SE" dirty="0">
                <a:latin typeface="Century Gothic" panose="020B0502020202020204" pitchFamily="34" charset="0"/>
                <a:cs typeface="Times New Roman" panose="02020603050405020304" pitchFamily="18" charset="0"/>
              </a:rPr>
              <a:t>Utöva tillsyn över förmyndare, gode män och förvaltare </a:t>
            </a:r>
          </a:p>
          <a:p>
            <a:pPr marL="342900" indent="-342900">
              <a:buAutoNum type="arabicPeriod"/>
            </a:pPr>
            <a:r>
              <a:rPr lang="sv-SE" dirty="0">
                <a:latin typeface="Century Gothic" panose="020B0502020202020204" pitchFamily="34" charset="0"/>
                <a:cs typeface="Times New Roman" panose="02020603050405020304" pitchFamily="18" charset="0"/>
              </a:rPr>
              <a:t>Utreda förutsättningarna för olika former av ställföreträdarskap</a:t>
            </a:r>
          </a:p>
          <a:p>
            <a:pPr marL="342900" indent="-342900">
              <a:buAutoNum type="arabicPeriod"/>
            </a:pPr>
            <a:r>
              <a:rPr lang="sv-SE" dirty="0">
                <a:latin typeface="Century Gothic" panose="020B0502020202020204" pitchFamily="34" charset="0"/>
                <a:cs typeface="Times New Roman" panose="02020603050405020304" pitchFamily="18" charset="0"/>
              </a:rPr>
              <a:t>Ge information och utbildning till förmyndare, gode män och förvaltare</a:t>
            </a:r>
          </a:p>
          <a:p>
            <a:pPr marL="342900" indent="-342900">
              <a:buAutoNum type="arabicPeriod"/>
            </a:pPr>
            <a:r>
              <a:rPr lang="sv-SE" dirty="0">
                <a:latin typeface="Century Gothic" panose="020B0502020202020204" pitchFamily="34" charset="0"/>
                <a:cs typeface="Times New Roman" panose="02020603050405020304" pitchFamily="18" charset="0"/>
              </a:rPr>
              <a:t>Granska ställföreträdares redovisningar</a:t>
            </a:r>
          </a:p>
          <a:p>
            <a:pPr marL="342900" indent="-342900">
              <a:buAutoNum type="arabicPeriod"/>
            </a:pPr>
            <a:r>
              <a:rPr lang="sv-SE" dirty="0">
                <a:latin typeface="Century Gothic" panose="020B0502020202020204" pitchFamily="34" charset="0"/>
                <a:cs typeface="Times New Roman" panose="02020603050405020304" pitchFamily="18" charset="0"/>
              </a:rPr>
              <a:t>Besluta om arvode och ersättning till förordnade ställföreträdare</a:t>
            </a:r>
          </a:p>
        </p:txBody>
      </p:sp>
      <p:pic>
        <p:nvPicPr>
          <p:cNvPr id="12" name="Ljud 11">
            <a:hlinkClick r:id="" action="ppaction://media"/>
            <a:extLst>
              <a:ext uri="{FF2B5EF4-FFF2-40B4-BE49-F238E27FC236}">
                <a16:creationId xmlns:a16="http://schemas.microsoft.com/office/drawing/2014/main" id="{A5DB1125-C745-AC28-A79C-486F090679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659162"/>
      </p:ext>
    </p:extLst>
  </p:cSld>
  <p:clrMapOvr>
    <a:masterClrMapping/>
  </p:clrMapOvr>
  <mc:AlternateContent xmlns:mc="http://schemas.openxmlformats.org/markup-compatibility/2006" xmlns:p14="http://schemas.microsoft.com/office/powerpoint/2010/main">
    <mc:Choice Requires="p14">
      <p:transition spd="slow" p14:dur="2000" advTm="53566"/>
    </mc:Choice>
    <mc:Fallback xmlns="">
      <p:transition spd="slow" advTm="53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90B0CB-F8C9-F930-8EEA-AE13F491DAF5}"/>
              </a:ext>
            </a:extLst>
          </p:cNvPr>
          <p:cNvSpPr>
            <a:spLocks noGrp="1"/>
          </p:cNvSpPr>
          <p:nvPr>
            <p:ph type="title"/>
          </p:nvPr>
        </p:nvSpPr>
        <p:spPr/>
        <p:txBody>
          <a:bodyPr>
            <a:normAutofit/>
          </a:bodyPr>
          <a:lstStyle/>
          <a:p>
            <a:r>
              <a:rPr lang="sv-SE" altLang="sv-SE" sz="4000" b="1" dirty="0">
                <a:solidFill>
                  <a:schemeClr val="tx1"/>
                </a:solidFill>
                <a:latin typeface="Century Gothic" panose="020B0502020202020204" pitchFamily="34" charset="0"/>
                <a:cs typeface="Arial" panose="020B0604020202020204" pitchFamily="34" charset="0"/>
              </a:rPr>
              <a:t>Vem kan få god man eller förvaltare</a:t>
            </a:r>
            <a:r>
              <a:rPr lang="en-US" altLang="sv-SE" sz="4000" b="1" dirty="0">
                <a:solidFill>
                  <a:schemeClr val="tx1"/>
                </a:solidFill>
                <a:latin typeface="Century Gothic" panose="020B0502020202020204" pitchFamily="34" charset="0"/>
                <a:cs typeface="Arial" panose="020B0604020202020204" pitchFamily="34" charset="0"/>
              </a:rPr>
              <a:t>?</a:t>
            </a:r>
            <a:endParaRPr lang="sv-SE" sz="4000" dirty="0">
              <a:latin typeface="Century Gothic" panose="020B0502020202020204" pitchFamily="34" charset="0"/>
            </a:endParaRPr>
          </a:p>
        </p:txBody>
      </p:sp>
      <p:sp>
        <p:nvSpPr>
          <p:cNvPr id="3" name="Platshållare för innehåll 2">
            <a:extLst>
              <a:ext uri="{FF2B5EF4-FFF2-40B4-BE49-F238E27FC236}">
                <a16:creationId xmlns:a16="http://schemas.microsoft.com/office/drawing/2014/main" id="{FC532521-A19C-712F-966B-90C7C80655DB}"/>
              </a:ext>
            </a:extLst>
          </p:cNvPr>
          <p:cNvSpPr>
            <a:spLocks noGrp="1"/>
          </p:cNvSpPr>
          <p:nvPr>
            <p:ph sz="half" idx="1"/>
          </p:nvPr>
        </p:nvSpPr>
        <p:spPr>
          <a:xfrm>
            <a:off x="898902" y="1845734"/>
            <a:ext cx="5447654" cy="4023360"/>
          </a:xfrm>
        </p:spPr>
        <p:txBody>
          <a:bodyPr>
            <a:normAutofit/>
          </a:bodyPr>
          <a:lstStyle/>
          <a:p>
            <a:r>
              <a:rPr lang="sv-SE" sz="1400" b="1" dirty="0">
                <a:latin typeface="Century Gothic" panose="020B0502020202020204" pitchFamily="34" charset="0"/>
                <a:cs typeface="Times New Roman" panose="02020603050405020304" pitchFamily="18" charset="0"/>
              </a:rPr>
              <a:t>11 kap. 4 § föräldrabalken: </a:t>
            </a:r>
            <a:br>
              <a:rPr lang="sv-SE" sz="1400" dirty="0">
                <a:latin typeface="Century Gothic" panose="020B0502020202020204" pitchFamily="34" charset="0"/>
                <a:cs typeface="Times New Roman" panose="02020603050405020304" pitchFamily="18" charset="0"/>
              </a:rPr>
            </a:br>
            <a:r>
              <a:rPr lang="sv-SE" sz="1400" dirty="0">
                <a:latin typeface="Century Gothic" panose="020B0502020202020204" pitchFamily="34" charset="0"/>
                <a:cs typeface="Times New Roman" panose="02020603050405020304" pitchFamily="18" charset="0"/>
              </a:rPr>
              <a:t>Om någon på grund av sjukdom, psykisk störning, försvagat hälsotillstånd eller liknande förhållande behöver hjälp med att bevaka sin rätt, förvalta sin egendom eller sörja för sin person, </a:t>
            </a:r>
            <a:r>
              <a:rPr lang="sv-SE" sz="1400" b="1" dirty="0">
                <a:latin typeface="Century Gothic" panose="020B0502020202020204" pitchFamily="34" charset="0"/>
                <a:cs typeface="Times New Roman" panose="02020603050405020304" pitchFamily="18" charset="0"/>
              </a:rPr>
              <a:t>skall rätten, om det behövs</a:t>
            </a:r>
            <a:r>
              <a:rPr lang="sv-SE" sz="1400" dirty="0">
                <a:latin typeface="Century Gothic" panose="020B0502020202020204" pitchFamily="34" charset="0"/>
                <a:cs typeface="Times New Roman" panose="02020603050405020304" pitchFamily="18" charset="0"/>
              </a:rPr>
              <a:t>, besluta att anordna godmanskap för honom eller henne. Ett sådant beslut får inte meddelas utan samtycke av den för vilken godmanskap skall anordnas, om inte den enskildes tillstånd hindrar att hans eller hennes mening inhämtas.</a:t>
            </a:r>
          </a:p>
          <a:p>
            <a:r>
              <a:rPr lang="sv-SE" sz="1400" b="1" dirty="0">
                <a:latin typeface="Century Gothic" panose="020B0502020202020204" pitchFamily="34" charset="0"/>
                <a:cs typeface="Times New Roman" panose="02020603050405020304" pitchFamily="18" charset="0"/>
              </a:rPr>
              <a:t>11 kap. 7 § föräldrabalken: </a:t>
            </a:r>
            <a:br>
              <a:rPr lang="sv-SE" sz="1400" dirty="0">
                <a:latin typeface="Century Gothic" panose="020B0502020202020204" pitchFamily="34" charset="0"/>
                <a:cs typeface="Times New Roman" panose="02020603050405020304" pitchFamily="18" charset="0"/>
              </a:rPr>
            </a:br>
            <a:r>
              <a:rPr lang="sv-SE" sz="1400" dirty="0">
                <a:latin typeface="Century Gothic" panose="020B0502020202020204" pitchFamily="34" charset="0"/>
                <a:cs typeface="Times New Roman" panose="02020603050405020304" pitchFamily="18" charset="0"/>
              </a:rPr>
              <a:t>Om någon som befinner sig i en sådan situation som anges i 4 § är ur stånd att vårda sig eller sin egendom, </a:t>
            </a:r>
            <a:r>
              <a:rPr lang="sv-SE" sz="1400" b="1" dirty="0">
                <a:latin typeface="Century Gothic" panose="020B0502020202020204" pitchFamily="34" charset="0"/>
                <a:cs typeface="Times New Roman" panose="02020603050405020304" pitchFamily="18" charset="0"/>
              </a:rPr>
              <a:t>får</a:t>
            </a:r>
            <a:r>
              <a:rPr lang="sv-SE" sz="1400" dirty="0">
                <a:latin typeface="Century Gothic" panose="020B0502020202020204" pitchFamily="34" charset="0"/>
                <a:cs typeface="Times New Roman" panose="02020603050405020304" pitchFamily="18" charset="0"/>
              </a:rPr>
              <a:t> rätten besluta att anordna förvaltarskap för honom eller henne.</a:t>
            </a:r>
            <a:br>
              <a:rPr lang="sv-SE" sz="1400" dirty="0">
                <a:latin typeface="Century Gothic" panose="020B0502020202020204" pitchFamily="34" charset="0"/>
                <a:cs typeface="Times New Roman" panose="02020603050405020304" pitchFamily="18" charset="0"/>
              </a:rPr>
            </a:br>
            <a:br>
              <a:rPr lang="sv-SE" sz="1400" dirty="0">
                <a:latin typeface="Century Gothic" panose="020B0502020202020204" pitchFamily="34" charset="0"/>
                <a:cs typeface="Times New Roman" panose="02020603050405020304" pitchFamily="18" charset="0"/>
              </a:rPr>
            </a:br>
            <a:r>
              <a:rPr lang="sv-SE" sz="1400" i="1" dirty="0">
                <a:latin typeface="Century Gothic" panose="020B0502020202020204" pitchFamily="34" charset="0"/>
                <a:cs typeface="Times New Roman" panose="02020603050405020304" pitchFamily="18" charset="0"/>
              </a:rPr>
              <a:t>Förvaltarskap får dock inte anordnas, om det är tillräckligt att godmanskap anordnas eller att den enskilde på något annat, mindre ingripande sätt får hjälp.</a:t>
            </a:r>
          </a:p>
          <a:p>
            <a:endParaRPr lang="sv-SE" dirty="0">
              <a:latin typeface="Century Gothic" panose="020B0502020202020204" pitchFamily="34" charset="0"/>
            </a:endParaRPr>
          </a:p>
        </p:txBody>
      </p:sp>
      <p:sp>
        <p:nvSpPr>
          <p:cNvPr id="5" name="Platshållare för innehåll 4">
            <a:extLst>
              <a:ext uri="{FF2B5EF4-FFF2-40B4-BE49-F238E27FC236}">
                <a16:creationId xmlns:a16="http://schemas.microsoft.com/office/drawing/2014/main" id="{DB81DD9C-B888-2797-A6DC-A48B22ED039B}"/>
              </a:ext>
            </a:extLst>
          </p:cNvPr>
          <p:cNvSpPr txBox="1">
            <a:spLocks noGrp="1"/>
          </p:cNvSpPr>
          <p:nvPr>
            <p:ph sz="half" idx="2"/>
          </p:nvPr>
        </p:nvSpPr>
        <p:spPr>
          <a:xfrm>
            <a:off x="6896745" y="1846263"/>
            <a:ext cx="4258617" cy="3544625"/>
          </a:xfrm>
          <a:prstGeom prst="rect">
            <a:avLst/>
          </a:prstGeom>
          <a:noFill/>
        </p:spPr>
        <p:txBody>
          <a:bodyPr wrap="square" rtlCol="0">
            <a:spAutoFit/>
          </a:bodyPr>
          <a:lstStyle/>
          <a:p>
            <a:pPr marL="342900" indent="-342900">
              <a:lnSpc>
                <a:spcPct val="120000"/>
              </a:lnSpc>
              <a:spcAft>
                <a:spcPts val="0"/>
              </a:spcAft>
              <a:buClrTx/>
              <a:buAutoNum type="arabicPeriod"/>
            </a:pPr>
            <a:r>
              <a:rPr lang="sv-SE" sz="1300" dirty="0">
                <a:latin typeface="Century Gothic" panose="020B0502020202020204" pitchFamily="34" charset="0"/>
                <a:cs typeface="Times New Roman" panose="02020603050405020304" pitchFamily="18" charset="0"/>
              </a:rPr>
              <a:t>Det finns en bakomliggande medicinsk orsak</a:t>
            </a:r>
          </a:p>
          <a:p>
            <a:pPr marL="342900" indent="-342900">
              <a:lnSpc>
                <a:spcPct val="120000"/>
              </a:lnSpc>
              <a:spcAft>
                <a:spcPts val="0"/>
              </a:spcAft>
              <a:buClrTx/>
              <a:buAutoNum type="arabicPeriod"/>
            </a:pPr>
            <a:r>
              <a:rPr lang="sv-SE" sz="1300" dirty="0">
                <a:latin typeface="Century Gothic" panose="020B0502020202020204" pitchFamily="34" charset="0"/>
                <a:cs typeface="Times New Roman" panose="02020603050405020304" pitchFamily="18" charset="0"/>
              </a:rPr>
              <a:t>Den bakomliggande orsaken är anledningen till hjälpbehovet </a:t>
            </a:r>
          </a:p>
          <a:p>
            <a:pPr marL="342900" indent="-342900">
              <a:lnSpc>
                <a:spcPct val="120000"/>
              </a:lnSpc>
              <a:spcAft>
                <a:spcPts val="0"/>
              </a:spcAft>
              <a:buClrTx/>
              <a:buAutoNum type="arabicPeriod"/>
            </a:pPr>
            <a:r>
              <a:rPr lang="sv-SE" sz="1300" dirty="0">
                <a:latin typeface="Century Gothic" panose="020B0502020202020204" pitchFamily="34" charset="0"/>
                <a:cs typeface="Times New Roman" panose="02020603050405020304" pitchFamily="18" charset="0"/>
              </a:rPr>
              <a:t>Hjälpbehovet kan inte tillgodoses på något annat sätt </a:t>
            </a:r>
          </a:p>
          <a:p>
            <a:pPr marL="342900" indent="-342900">
              <a:lnSpc>
                <a:spcPct val="120000"/>
              </a:lnSpc>
              <a:spcAft>
                <a:spcPts val="0"/>
              </a:spcAft>
              <a:buClrTx/>
              <a:buAutoNum type="arabicPeriod"/>
            </a:pPr>
            <a:r>
              <a:rPr lang="sv-SE" sz="1300" dirty="0">
                <a:latin typeface="Century Gothic" panose="020B0502020202020204" pitchFamily="34" charset="0"/>
                <a:cs typeface="Times New Roman" panose="02020603050405020304" pitchFamily="18" charset="0"/>
              </a:rPr>
              <a:t>Samtycke finns alt. samtycke kan inte inhämtas pga. hälsotillståndet</a:t>
            </a:r>
            <a:br>
              <a:rPr lang="sv-SE" sz="1300" dirty="0">
                <a:latin typeface="Century Gothic" panose="020B0502020202020204" pitchFamily="34" charset="0"/>
                <a:cs typeface="Times New Roman" panose="02020603050405020304" pitchFamily="18" charset="0"/>
              </a:rPr>
            </a:br>
            <a:r>
              <a:rPr lang="sv-SE" sz="1300" dirty="0">
                <a:latin typeface="Century Gothic" panose="020B0502020202020204" pitchFamily="34" charset="0"/>
                <a:cs typeface="Times New Roman" panose="02020603050405020304" pitchFamily="18" charset="0"/>
              </a:rPr>
              <a:t>_____________________________________</a:t>
            </a:r>
          </a:p>
          <a:p>
            <a:pPr marL="342900" indent="-342900">
              <a:lnSpc>
                <a:spcPct val="120000"/>
              </a:lnSpc>
              <a:spcAft>
                <a:spcPts val="0"/>
              </a:spcAft>
              <a:buClrTx/>
              <a:buAutoNum type="arabicPeriod"/>
            </a:pPr>
            <a:r>
              <a:rPr lang="sv-SE" sz="1300" dirty="0">
                <a:latin typeface="Century Gothic" panose="020B0502020202020204" pitchFamily="34" charset="0"/>
                <a:cs typeface="Times New Roman" panose="02020603050405020304" pitchFamily="18" charset="0"/>
              </a:rPr>
              <a:t>Den enskilde är </a:t>
            </a:r>
            <a:r>
              <a:rPr lang="sv-SE" sz="1300" b="1" dirty="0">
                <a:latin typeface="Century Gothic" panose="020B0502020202020204" pitchFamily="34" charset="0"/>
                <a:cs typeface="Times New Roman" panose="02020603050405020304" pitchFamily="18" charset="0"/>
              </a:rPr>
              <a:t>ur stånd</a:t>
            </a:r>
            <a:r>
              <a:rPr lang="sv-SE" sz="1300" dirty="0">
                <a:latin typeface="Century Gothic" panose="020B0502020202020204" pitchFamily="34" charset="0"/>
                <a:cs typeface="Times New Roman" panose="02020603050405020304" pitchFamily="18" charset="0"/>
              </a:rPr>
              <a:t> att vårda sig själv eller sin egendom </a:t>
            </a:r>
          </a:p>
          <a:p>
            <a:pPr marL="342900" indent="-342900">
              <a:lnSpc>
                <a:spcPct val="150000"/>
              </a:lnSpc>
              <a:buAutoNum type="arabicPeriod"/>
            </a:pPr>
            <a:endParaRPr lang="sv-SE" sz="1400" dirty="0">
              <a:latin typeface="Century Gothic" panose="020B0502020202020204" pitchFamily="34" charset="0"/>
            </a:endParaRPr>
          </a:p>
        </p:txBody>
      </p:sp>
      <p:pic>
        <p:nvPicPr>
          <p:cNvPr id="6" name="Picture 6" descr="http://www.iclipart.com/dodl.php?linklokauth=LzA0OS9iYXRjaF8wOC8yOTkzX3NjaG9vbF9wcm9mZXNzb3JfZGlzcGxheWVkX29uX2NoYWxrX2JvYXJkLmpwZywxMzQyNjc5NjkyLDE5NC4xNi4xNS4xMzAsMCwwLExMXzAsLGY1MjkxYzkyYmM5OGExNGJjNWQ2YWUwN2YzZTRkNDQ1/2993_school_professor_displayed_on_chalk_board.jpg">
            <a:extLst>
              <a:ext uri="{FF2B5EF4-FFF2-40B4-BE49-F238E27FC236}">
                <a16:creationId xmlns:a16="http://schemas.microsoft.com/office/drawing/2014/main" id="{66AEF1CF-4D7E-0D79-7847-7CB9BE6740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7" t="950" b="1"/>
          <a:stretch/>
        </p:blipFill>
        <p:spPr bwMode="auto">
          <a:xfrm>
            <a:off x="8753302" y="4621876"/>
            <a:ext cx="2955668" cy="170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D8D39E2D-708B-7EC7-4EC2-A54B6D7F42C3}"/>
              </a:ext>
            </a:extLst>
          </p:cNvPr>
          <p:cNvSpPr txBox="1"/>
          <p:nvPr/>
        </p:nvSpPr>
        <p:spPr>
          <a:xfrm>
            <a:off x="8834034" y="4680488"/>
            <a:ext cx="2193010" cy="507831"/>
          </a:xfrm>
          <a:prstGeom prst="rect">
            <a:avLst/>
          </a:prstGeom>
          <a:noFill/>
        </p:spPr>
        <p:txBody>
          <a:bodyPr wrap="square" rtlCol="0">
            <a:spAutoFit/>
          </a:bodyPr>
          <a:lstStyle/>
          <a:p>
            <a:r>
              <a:rPr lang="sv-SE" sz="900" dirty="0">
                <a:solidFill>
                  <a:schemeClr val="bg1"/>
                </a:solidFill>
                <a:latin typeface="Cavolini" panose="020B0502040204020203" pitchFamily="66" charset="0"/>
                <a:cs typeface="Cavolini" panose="020B0502040204020203" pitchFamily="66" charset="0"/>
              </a:rPr>
              <a:t>11 kap. 4 § föräldrabalken</a:t>
            </a:r>
            <a:br>
              <a:rPr lang="sv-SE" sz="900" dirty="0">
                <a:solidFill>
                  <a:schemeClr val="bg1"/>
                </a:solidFill>
                <a:latin typeface="Cavolini" panose="020B0502040204020203" pitchFamily="66" charset="0"/>
                <a:cs typeface="Cavolini" panose="020B0502040204020203" pitchFamily="66" charset="0"/>
              </a:rPr>
            </a:br>
            <a:br>
              <a:rPr lang="sv-SE" sz="900" dirty="0">
                <a:solidFill>
                  <a:schemeClr val="bg1"/>
                </a:solidFill>
                <a:latin typeface="Cavolini" panose="020B0502040204020203" pitchFamily="66" charset="0"/>
                <a:cs typeface="Cavolini" panose="020B0502040204020203" pitchFamily="66" charset="0"/>
              </a:rPr>
            </a:br>
            <a:r>
              <a:rPr lang="sv-SE" sz="900" dirty="0">
                <a:solidFill>
                  <a:schemeClr val="bg1"/>
                </a:solidFill>
                <a:latin typeface="Cavolini" panose="020B0502040204020203" pitchFamily="66" charset="0"/>
                <a:cs typeface="Cavolini" panose="020B0502040204020203" pitchFamily="66" charset="0"/>
              </a:rPr>
              <a:t>11 kap. 7 § föräldrabalken</a:t>
            </a:r>
          </a:p>
        </p:txBody>
      </p:sp>
      <p:pic>
        <p:nvPicPr>
          <p:cNvPr id="18" name="Ljud 17">
            <a:hlinkClick r:id="" action="ppaction://media"/>
            <a:extLst>
              <a:ext uri="{FF2B5EF4-FFF2-40B4-BE49-F238E27FC236}">
                <a16:creationId xmlns:a16="http://schemas.microsoft.com/office/drawing/2014/main" id="{287D9A3F-DA82-DE0B-B4A3-CC55855AFB3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8060575"/>
      </p:ext>
    </p:extLst>
  </p:cSld>
  <p:clrMapOvr>
    <a:masterClrMapping/>
  </p:clrMapOvr>
  <mc:AlternateContent xmlns:mc="http://schemas.openxmlformats.org/markup-compatibility/2006" xmlns:p14="http://schemas.microsoft.com/office/powerpoint/2010/main">
    <mc:Choice Requires="p14">
      <p:transition spd="slow" p14:dur="2000" advTm="102684"/>
    </mc:Choice>
    <mc:Fallback xmlns="">
      <p:transition spd="slow" advTm="102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AA55C9-51E8-45BC-B900-3C79B7E0E9D3}"/>
              </a:ext>
            </a:extLst>
          </p:cNvPr>
          <p:cNvSpPr>
            <a:spLocks noGrp="1"/>
          </p:cNvSpPr>
          <p:nvPr>
            <p:ph type="title"/>
          </p:nvPr>
        </p:nvSpPr>
        <p:spPr>
          <a:xfrm>
            <a:off x="643467" y="816638"/>
            <a:ext cx="3367359" cy="5224724"/>
          </a:xfrm>
        </p:spPr>
        <p:txBody>
          <a:bodyPr anchor="ctr">
            <a:normAutofit/>
          </a:bodyPr>
          <a:lstStyle/>
          <a:p>
            <a:r>
              <a:rPr lang="sv-SE" b="1" dirty="0">
                <a:solidFill>
                  <a:schemeClr val="tx1"/>
                </a:solidFill>
                <a:latin typeface="Century Gothic" panose="020B0502020202020204" pitchFamily="34" charset="0"/>
                <a:cs typeface="Times New Roman" panose="02020603050405020304" pitchFamily="18" charset="0"/>
              </a:rPr>
              <a:t>Skillnaden</a:t>
            </a:r>
            <a:br>
              <a:rPr lang="sv-SE" b="1" dirty="0">
                <a:solidFill>
                  <a:schemeClr val="tx1"/>
                </a:solidFill>
                <a:latin typeface="Century Gothic" panose="020B0502020202020204" pitchFamily="34" charset="0"/>
                <a:cs typeface="Times New Roman" panose="02020603050405020304" pitchFamily="18" charset="0"/>
              </a:rPr>
            </a:br>
            <a:r>
              <a:rPr lang="sv-SE" sz="2000" b="1" i="1" dirty="0">
                <a:solidFill>
                  <a:schemeClr val="tx1"/>
                </a:solidFill>
                <a:latin typeface="Century Gothic" panose="020B0502020202020204" pitchFamily="34" charset="0"/>
                <a:cs typeface="Times New Roman" panose="02020603050405020304" pitchFamily="18" charset="0"/>
              </a:rPr>
              <a:t>mellan godmanskap och förvaltarskap</a:t>
            </a:r>
            <a:endParaRPr lang="sv-SE" b="1" i="1" dirty="0">
              <a:solidFill>
                <a:schemeClr val="tx1"/>
              </a:solidFill>
              <a:latin typeface="Century Gothic" panose="020B0502020202020204" pitchFamily="34" charset="0"/>
              <a:cs typeface="Times New Roman" panose="02020603050405020304" pitchFamily="18" charset="0"/>
            </a:endParaRPr>
          </a:p>
        </p:txBody>
      </p:sp>
      <p:sp>
        <p:nvSpPr>
          <p:cNvPr id="3" name="Platshållare för innehåll 2">
            <a:extLst>
              <a:ext uri="{FF2B5EF4-FFF2-40B4-BE49-F238E27FC236}">
                <a16:creationId xmlns:a16="http://schemas.microsoft.com/office/drawing/2014/main" id="{98206CB6-DFE2-405C-BE3E-6D0376168D58}"/>
              </a:ext>
            </a:extLst>
          </p:cNvPr>
          <p:cNvSpPr>
            <a:spLocks noGrp="1"/>
          </p:cNvSpPr>
          <p:nvPr>
            <p:ph idx="1"/>
          </p:nvPr>
        </p:nvSpPr>
        <p:spPr>
          <a:xfrm>
            <a:off x="4654295" y="1728060"/>
            <a:ext cx="4619706" cy="4313301"/>
          </a:xfrm>
        </p:spPr>
        <p:txBody>
          <a:bodyPr anchor="ctr">
            <a:normAutofit lnSpcReduction="10000"/>
          </a:bodyPr>
          <a:lstStyle/>
          <a:p>
            <a:r>
              <a:rPr lang="sv-SE" sz="1600" dirty="0">
                <a:latin typeface="Century Gothic" panose="020B0502020202020204" pitchFamily="34" charset="0"/>
                <a:cs typeface="Times New Roman" panose="02020603050405020304" pitchFamily="18" charset="0"/>
              </a:rPr>
              <a:t>Godmanskap är en </a:t>
            </a:r>
            <a:r>
              <a:rPr lang="sv-SE" sz="1600" b="1" dirty="0">
                <a:latin typeface="Century Gothic" panose="020B0502020202020204" pitchFamily="34" charset="0"/>
                <a:cs typeface="Times New Roman" panose="02020603050405020304" pitchFamily="18" charset="0"/>
              </a:rPr>
              <a:t>frivillig insats </a:t>
            </a:r>
            <a:r>
              <a:rPr lang="sv-SE" sz="1600" dirty="0">
                <a:latin typeface="Century Gothic" panose="020B0502020202020204" pitchFamily="34" charset="0"/>
                <a:cs typeface="Times New Roman" panose="02020603050405020304" pitchFamily="18" charset="0"/>
              </a:rPr>
              <a:t>som bygger på </a:t>
            </a:r>
            <a:r>
              <a:rPr lang="sv-SE" sz="1600" b="1" dirty="0">
                <a:latin typeface="Century Gothic" panose="020B0502020202020204" pitchFamily="34" charset="0"/>
                <a:cs typeface="Times New Roman" panose="02020603050405020304" pitchFamily="18" charset="0"/>
              </a:rPr>
              <a:t>samarbete</a:t>
            </a:r>
            <a:r>
              <a:rPr lang="sv-SE" sz="1600" dirty="0">
                <a:latin typeface="Century Gothic" panose="020B0502020202020204" pitchFamily="34" charset="0"/>
                <a:cs typeface="Times New Roman" panose="02020603050405020304" pitchFamily="18" charset="0"/>
              </a:rPr>
              <a:t> mellan den som har god man och den gode mannen.</a:t>
            </a:r>
          </a:p>
          <a:p>
            <a:r>
              <a:rPr lang="sv-SE" sz="1600" dirty="0">
                <a:latin typeface="Century Gothic" panose="020B0502020202020204" pitchFamily="34" charset="0"/>
                <a:cs typeface="Times New Roman" panose="02020603050405020304" pitchFamily="18" charset="0"/>
              </a:rPr>
              <a:t>Den som är god man behöver samtycke för att få vidta åtgärder i sitt uppdrag, samtycket kan återkallas när som helst.</a:t>
            </a:r>
          </a:p>
          <a:p>
            <a:r>
              <a:rPr lang="sv-SE" sz="1600" dirty="0">
                <a:latin typeface="Century Gothic" panose="020B0502020202020204" pitchFamily="34" charset="0"/>
                <a:cs typeface="Times New Roman" panose="02020603050405020304" pitchFamily="18" charset="0"/>
              </a:rPr>
              <a:t>Den som har god man har fortfarande kvar sin rättshandlingsförmåga och får t.ex. teckna och säga upp avtal och sköta sin egen ekonomi.</a:t>
            </a:r>
          </a:p>
          <a:p>
            <a:r>
              <a:rPr lang="sv-SE" sz="1600" dirty="0">
                <a:latin typeface="Century Gothic" panose="020B0502020202020204" pitchFamily="34" charset="0"/>
                <a:cs typeface="Times New Roman" panose="02020603050405020304" pitchFamily="18" charset="0"/>
              </a:rPr>
              <a:t>Förvaltarskap är en </a:t>
            </a:r>
            <a:r>
              <a:rPr lang="sv-SE" sz="1600" b="1" dirty="0">
                <a:latin typeface="Century Gothic" panose="020B0502020202020204" pitchFamily="34" charset="0"/>
                <a:cs typeface="Times New Roman" panose="02020603050405020304" pitchFamily="18" charset="0"/>
              </a:rPr>
              <a:t>tvångsåtgärd</a:t>
            </a:r>
            <a:r>
              <a:rPr lang="sv-SE" sz="1600" dirty="0">
                <a:latin typeface="Century Gothic" panose="020B0502020202020204" pitchFamily="34" charset="0"/>
                <a:cs typeface="Times New Roman" panose="02020603050405020304" pitchFamily="18" charset="0"/>
              </a:rPr>
              <a:t> med mycket ingripande verkan. Den som har förvaltare fråntas rättshandlingsförmågan i den omfattning som följer av förvaltarskapet och får t.ex. inte ingå avtal utan förvaltarens medgivande. Förvaltaren har i stort sett </a:t>
            </a:r>
            <a:r>
              <a:rPr lang="sv-SE" sz="1600" b="1" dirty="0">
                <a:latin typeface="Century Gothic" panose="020B0502020202020204" pitchFamily="34" charset="0"/>
                <a:cs typeface="Times New Roman" panose="02020603050405020304" pitchFamily="18" charset="0"/>
              </a:rPr>
              <a:t>ensam bestämmanderätt </a:t>
            </a:r>
            <a:r>
              <a:rPr lang="sv-SE" sz="1600" dirty="0">
                <a:latin typeface="Century Gothic" panose="020B0502020202020204" pitchFamily="34" charset="0"/>
                <a:cs typeface="Times New Roman" panose="02020603050405020304" pitchFamily="18" charset="0"/>
              </a:rPr>
              <a:t>över ekonomin. </a:t>
            </a:r>
            <a:endParaRPr lang="sv-SE" dirty="0">
              <a:latin typeface="Century Gothic" panose="020B0502020202020204" pitchFamily="34" charset="0"/>
              <a:cs typeface="Times New Roman" panose="02020603050405020304" pitchFamily="18" charset="0"/>
            </a:endParaRPr>
          </a:p>
        </p:txBody>
      </p:sp>
      <p:pic>
        <p:nvPicPr>
          <p:cNvPr id="22" name="Ljud 21">
            <a:hlinkClick r:id="" action="ppaction://media"/>
            <a:extLst>
              <a:ext uri="{FF2B5EF4-FFF2-40B4-BE49-F238E27FC236}">
                <a16:creationId xmlns:a16="http://schemas.microsoft.com/office/drawing/2014/main" id="{821C6C9D-E099-33FC-38C1-8AD2C909F6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5838273"/>
      </p:ext>
    </p:extLst>
  </p:cSld>
  <p:clrMapOvr>
    <a:masterClrMapping/>
  </p:clrMapOvr>
  <mc:AlternateContent xmlns:mc="http://schemas.openxmlformats.org/markup-compatibility/2006" xmlns:p14="http://schemas.microsoft.com/office/powerpoint/2010/main">
    <mc:Choice Requires="p14">
      <p:transition spd="slow" p14:dur="2000" advTm="128932"/>
    </mc:Choice>
    <mc:Fallback xmlns="">
      <p:transition spd="slow" advTm="128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7FC107-9ECE-44F5-A2EC-CAE6E12DEDD6}"/>
              </a:ext>
            </a:extLst>
          </p:cNvPr>
          <p:cNvSpPr>
            <a:spLocks noGrp="1"/>
          </p:cNvSpPr>
          <p:nvPr>
            <p:ph type="title"/>
          </p:nvPr>
        </p:nvSpPr>
        <p:spPr>
          <a:xfrm>
            <a:off x="1457596" y="904160"/>
            <a:ext cx="8596668" cy="638175"/>
          </a:xfrm>
        </p:spPr>
        <p:txBody>
          <a:bodyPr>
            <a:normAutofit/>
          </a:bodyPr>
          <a:lstStyle/>
          <a:p>
            <a:pPr algn="ctr"/>
            <a:r>
              <a:rPr lang="sv-SE" sz="3200" b="1" dirty="0">
                <a:solidFill>
                  <a:schemeClr val="tx1"/>
                </a:solidFill>
                <a:latin typeface="Century Gothic" panose="020B0502020202020204" pitchFamily="34" charset="0"/>
                <a:cs typeface="Arial" panose="020B0604020202020204" pitchFamily="34" charset="0"/>
              </a:rPr>
              <a:t>Vad kan ingå i uppdraget?</a:t>
            </a:r>
          </a:p>
        </p:txBody>
      </p:sp>
      <p:sp>
        <p:nvSpPr>
          <p:cNvPr id="4" name="textruta 3">
            <a:extLst>
              <a:ext uri="{FF2B5EF4-FFF2-40B4-BE49-F238E27FC236}">
                <a16:creationId xmlns:a16="http://schemas.microsoft.com/office/drawing/2014/main" id="{CF867295-D147-4992-B777-E385B6DA0337}"/>
              </a:ext>
            </a:extLst>
          </p:cNvPr>
          <p:cNvSpPr txBox="1"/>
          <p:nvPr/>
        </p:nvSpPr>
        <p:spPr>
          <a:xfrm>
            <a:off x="591609" y="1724025"/>
            <a:ext cx="2770716" cy="2031325"/>
          </a:xfrm>
          <a:prstGeom prst="rect">
            <a:avLst/>
          </a:prstGeom>
          <a:noFill/>
        </p:spPr>
        <p:txBody>
          <a:bodyPr wrap="square" rtlCol="0">
            <a:spAutoFit/>
          </a:bodyPr>
          <a:lstStyle/>
          <a:p>
            <a:r>
              <a:rPr lang="sv-SE" sz="1400" b="1" dirty="0">
                <a:latin typeface="Century Gothic" panose="020B0502020202020204" pitchFamily="34" charset="0"/>
                <a:cs typeface="Times New Roman" panose="02020603050405020304" pitchFamily="18" charset="0"/>
              </a:rPr>
              <a:t>Bevaka rätt</a:t>
            </a:r>
          </a:p>
          <a:p>
            <a:r>
              <a:rPr lang="sv-SE" sz="1400" i="1" dirty="0">
                <a:latin typeface="Century Gothic" panose="020B0502020202020204" pitchFamily="34" charset="0"/>
                <a:cs typeface="Times New Roman" panose="02020603050405020304" pitchFamily="18" charset="0"/>
              </a:rPr>
              <a:t>Juridiska angelägenheter</a:t>
            </a:r>
            <a:br>
              <a:rPr lang="sv-SE" sz="1400" i="1" dirty="0">
                <a:latin typeface="Century Gothic" panose="020B0502020202020204" pitchFamily="34" charset="0"/>
                <a:cs typeface="Times New Roman" panose="02020603050405020304" pitchFamily="18" charset="0"/>
              </a:rPr>
            </a:br>
            <a:endParaRPr lang="sv-SE" sz="1400" i="1" dirty="0">
              <a:latin typeface="Century Gothic" panose="020B0502020202020204" pitchFamily="34" charset="0"/>
              <a:cs typeface="Times New Roman" panose="02020603050405020304" pitchFamily="18" charset="0"/>
            </a:endParaRPr>
          </a:p>
          <a:p>
            <a:pPr marL="171450" indent="-171450">
              <a:buFontTx/>
              <a:buChar char="-"/>
            </a:pPr>
            <a:r>
              <a:rPr lang="sv-SE" sz="1400" dirty="0">
                <a:latin typeface="Century Gothic" panose="020B0502020202020204" pitchFamily="34" charset="0"/>
                <a:cs typeface="Times New Roman" panose="02020603050405020304" pitchFamily="18" charset="0"/>
              </a:rPr>
              <a:t>Teckna och säga upp avtal </a:t>
            </a:r>
          </a:p>
          <a:p>
            <a:pPr marL="171450" indent="-171450">
              <a:buFontTx/>
              <a:buChar char="-"/>
            </a:pPr>
            <a:r>
              <a:rPr lang="sv-SE" sz="1400" dirty="0">
                <a:latin typeface="Century Gothic" panose="020B0502020202020204" pitchFamily="34" charset="0"/>
                <a:cs typeface="Times New Roman" panose="02020603050405020304" pitchFamily="18" charset="0"/>
              </a:rPr>
              <a:t>Deklaration </a:t>
            </a:r>
          </a:p>
          <a:p>
            <a:pPr marL="171450" indent="-171450">
              <a:buFontTx/>
              <a:buChar char="-"/>
            </a:pPr>
            <a:r>
              <a:rPr lang="sv-SE" sz="1400" dirty="0">
                <a:latin typeface="Century Gothic" panose="020B0502020202020204" pitchFamily="34" charset="0"/>
                <a:cs typeface="Times New Roman" panose="02020603050405020304" pitchFamily="18" charset="0"/>
              </a:rPr>
              <a:t>Avbetalningsplaner </a:t>
            </a:r>
          </a:p>
          <a:p>
            <a:pPr marL="171450" indent="-171450">
              <a:buFontTx/>
              <a:buChar char="-"/>
            </a:pPr>
            <a:r>
              <a:rPr lang="sv-SE" sz="1400" dirty="0">
                <a:latin typeface="Century Gothic" panose="020B0502020202020204" pitchFamily="34" charset="0"/>
                <a:cs typeface="Times New Roman" panose="02020603050405020304" pitchFamily="18" charset="0"/>
              </a:rPr>
              <a:t>Myndighetskontakter </a:t>
            </a:r>
          </a:p>
          <a:p>
            <a:pPr marL="171450" indent="-171450">
              <a:buFontTx/>
              <a:buChar char="-"/>
            </a:pPr>
            <a:r>
              <a:rPr lang="sv-SE" sz="1400" dirty="0">
                <a:latin typeface="Century Gothic" panose="020B0502020202020204" pitchFamily="34" charset="0"/>
                <a:cs typeface="Times New Roman" panose="02020603050405020304" pitchFamily="18" charset="0"/>
              </a:rPr>
              <a:t>Söka insatser</a:t>
            </a:r>
          </a:p>
          <a:p>
            <a:pPr marL="171450" indent="-171450">
              <a:buFontTx/>
              <a:buChar char="-"/>
            </a:pPr>
            <a:r>
              <a:rPr lang="sv-SE" sz="1400" dirty="0">
                <a:latin typeface="Century Gothic" panose="020B0502020202020204" pitchFamily="34" charset="0"/>
                <a:cs typeface="Times New Roman" panose="02020603050405020304" pitchFamily="18" charset="0"/>
              </a:rPr>
              <a:t>Företräda i arvsfrågor</a:t>
            </a:r>
          </a:p>
        </p:txBody>
      </p:sp>
      <p:sp>
        <p:nvSpPr>
          <p:cNvPr id="5" name="textruta 4">
            <a:extLst>
              <a:ext uri="{FF2B5EF4-FFF2-40B4-BE49-F238E27FC236}">
                <a16:creationId xmlns:a16="http://schemas.microsoft.com/office/drawing/2014/main" id="{862F4BD9-7A3E-45B4-8B86-12C1B811A67E}"/>
              </a:ext>
            </a:extLst>
          </p:cNvPr>
          <p:cNvSpPr txBox="1"/>
          <p:nvPr/>
        </p:nvSpPr>
        <p:spPr>
          <a:xfrm>
            <a:off x="3590310" y="1724025"/>
            <a:ext cx="2770716" cy="1600438"/>
          </a:xfrm>
          <a:prstGeom prst="rect">
            <a:avLst/>
          </a:prstGeom>
          <a:noFill/>
        </p:spPr>
        <p:txBody>
          <a:bodyPr wrap="square" rtlCol="0">
            <a:spAutoFit/>
          </a:bodyPr>
          <a:lstStyle/>
          <a:p>
            <a:r>
              <a:rPr lang="sv-SE" sz="1400" b="1" dirty="0">
                <a:latin typeface="Century Gothic" panose="020B0502020202020204" pitchFamily="34" charset="0"/>
                <a:cs typeface="Times New Roman" panose="02020603050405020304" pitchFamily="18" charset="0"/>
              </a:rPr>
              <a:t>Förvalta egendom</a:t>
            </a:r>
          </a:p>
          <a:p>
            <a:r>
              <a:rPr lang="sv-SE" sz="1400" i="1" dirty="0">
                <a:latin typeface="Century Gothic" panose="020B0502020202020204" pitchFamily="34" charset="0"/>
                <a:cs typeface="Times New Roman" panose="02020603050405020304" pitchFamily="18" charset="0"/>
              </a:rPr>
              <a:t>Ekonomiska angelägenheter</a:t>
            </a:r>
          </a:p>
          <a:p>
            <a:endParaRPr lang="sv-SE" sz="1400" i="1" dirty="0">
              <a:latin typeface="Century Gothic" panose="020B0502020202020204" pitchFamily="34" charset="0"/>
              <a:cs typeface="Times New Roman" panose="02020603050405020304" pitchFamily="18" charset="0"/>
            </a:endParaRPr>
          </a:p>
          <a:p>
            <a:pPr marL="171450" indent="-171450">
              <a:buFontTx/>
              <a:buChar char="-"/>
            </a:pPr>
            <a:r>
              <a:rPr lang="sv-SE" sz="1400" dirty="0">
                <a:latin typeface="Century Gothic" panose="020B0502020202020204" pitchFamily="34" charset="0"/>
                <a:cs typeface="Times New Roman" panose="02020603050405020304" pitchFamily="18" charset="0"/>
              </a:rPr>
              <a:t>Betala räkningar </a:t>
            </a:r>
          </a:p>
          <a:p>
            <a:pPr marL="171450" indent="-171450">
              <a:buFontTx/>
              <a:buChar char="-"/>
            </a:pPr>
            <a:r>
              <a:rPr lang="sv-SE" sz="1400" dirty="0">
                <a:latin typeface="Century Gothic" panose="020B0502020202020204" pitchFamily="34" charset="0"/>
                <a:cs typeface="Times New Roman" panose="02020603050405020304" pitchFamily="18" charset="0"/>
              </a:rPr>
              <a:t>Fördela egna medel</a:t>
            </a:r>
          </a:p>
          <a:p>
            <a:pPr marL="171450" indent="-171450">
              <a:buFontTx/>
              <a:buChar char="-"/>
            </a:pPr>
            <a:r>
              <a:rPr lang="sv-SE" sz="1400" dirty="0">
                <a:latin typeface="Century Gothic" panose="020B0502020202020204" pitchFamily="34" charset="0"/>
                <a:cs typeface="Times New Roman" panose="02020603050405020304" pitchFamily="18" charset="0"/>
              </a:rPr>
              <a:t>Tillse fastigheter </a:t>
            </a:r>
          </a:p>
          <a:p>
            <a:pPr marL="171450" indent="-171450">
              <a:buFontTx/>
              <a:buChar char="-"/>
            </a:pPr>
            <a:r>
              <a:rPr lang="sv-SE" sz="1400" dirty="0">
                <a:latin typeface="Century Gothic" panose="020B0502020202020204" pitchFamily="34" charset="0"/>
                <a:cs typeface="Times New Roman" panose="02020603050405020304" pitchFamily="18" charset="0"/>
              </a:rPr>
              <a:t>Förvalta kapital</a:t>
            </a:r>
          </a:p>
        </p:txBody>
      </p:sp>
      <p:sp>
        <p:nvSpPr>
          <p:cNvPr id="7" name="textruta 6">
            <a:extLst>
              <a:ext uri="{FF2B5EF4-FFF2-40B4-BE49-F238E27FC236}">
                <a16:creationId xmlns:a16="http://schemas.microsoft.com/office/drawing/2014/main" id="{AE5B4400-34C7-4084-861D-61421FDB8F6C}"/>
              </a:ext>
            </a:extLst>
          </p:cNvPr>
          <p:cNvSpPr txBox="1"/>
          <p:nvPr/>
        </p:nvSpPr>
        <p:spPr>
          <a:xfrm>
            <a:off x="6859061" y="1724025"/>
            <a:ext cx="2770716" cy="1785104"/>
          </a:xfrm>
          <a:prstGeom prst="rect">
            <a:avLst/>
          </a:prstGeom>
          <a:noFill/>
        </p:spPr>
        <p:txBody>
          <a:bodyPr wrap="square" rtlCol="0">
            <a:spAutoFit/>
          </a:bodyPr>
          <a:lstStyle/>
          <a:p>
            <a:r>
              <a:rPr lang="sv-SE" sz="1400" b="1" dirty="0">
                <a:latin typeface="Century Gothic" panose="020B0502020202020204" pitchFamily="34" charset="0"/>
                <a:cs typeface="Times New Roman" panose="02020603050405020304" pitchFamily="18" charset="0"/>
              </a:rPr>
              <a:t>Sörja för person</a:t>
            </a:r>
          </a:p>
          <a:p>
            <a:r>
              <a:rPr lang="sv-SE" sz="1400" i="1" dirty="0">
                <a:latin typeface="Century Gothic" panose="020B0502020202020204" pitchFamily="34" charset="0"/>
                <a:cs typeface="Times New Roman" panose="02020603050405020304" pitchFamily="18" charset="0"/>
              </a:rPr>
              <a:t>Personliga angelägenheter</a:t>
            </a:r>
            <a:endParaRPr lang="sv-SE" sz="1400" dirty="0">
              <a:latin typeface="Century Gothic" panose="020B0502020202020204" pitchFamily="34" charset="0"/>
              <a:cs typeface="Times New Roman" panose="02020603050405020304" pitchFamily="18" charset="0"/>
            </a:endParaRPr>
          </a:p>
          <a:p>
            <a:endParaRPr lang="sv-SE" sz="1400" i="1" dirty="0">
              <a:latin typeface="Century Gothic" panose="020B0502020202020204" pitchFamily="34" charset="0"/>
              <a:cs typeface="Times New Roman" panose="02020603050405020304" pitchFamily="18" charset="0"/>
            </a:endParaRPr>
          </a:p>
          <a:p>
            <a:pPr marL="171450" indent="-171450">
              <a:buFontTx/>
              <a:buChar char="-"/>
            </a:pPr>
            <a:r>
              <a:rPr lang="sv-SE" sz="1400" dirty="0">
                <a:latin typeface="Century Gothic" panose="020B0502020202020204" pitchFamily="34" charset="0"/>
                <a:cs typeface="Times New Roman" panose="02020603050405020304" pitchFamily="18" charset="0"/>
              </a:rPr>
              <a:t>Bevaka att sökta insatser sköts</a:t>
            </a:r>
            <a:br>
              <a:rPr lang="sv-SE" sz="1400" dirty="0">
                <a:latin typeface="Century Gothic" panose="020B0502020202020204" pitchFamily="34" charset="0"/>
                <a:cs typeface="Times New Roman" panose="02020603050405020304" pitchFamily="18" charset="0"/>
              </a:rPr>
            </a:br>
            <a:r>
              <a:rPr lang="sv-SE" sz="1400" dirty="0">
                <a:latin typeface="Century Gothic" panose="020B0502020202020204" pitchFamily="34" charset="0"/>
                <a:cs typeface="Times New Roman" panose="02020603050405020304" pitchFamily="18" charset="0"/>
              </a:rPr>
              <a:t>korrekt</a:t>
            </a:r>
          </a:p>
          <a:p>
            <a:pPr marL="171450" indent="-171450">
              <a:buFontTx/>
              <a:buChar char="-"/>
            </a:pPr>
            <a:r>
              <a:rPr lang="sv-SE" sz="1400" dirty="0">
                <a:latin typeface="Century Gothic" panose="020B0502020202020204" pitchFamily="34" charset="0"/>
                <a:cs typeface="Times New Roman" panose="02020603050405020304" pitchFamily="18" charset="0"/>
              </a:rPr>
              <a:t>Tillse en god livskvalitet</a:t>
            </a:r>
          </a:p>
          <a:p>
            <a:pPr marL="171450" indent="-171450">
              <a:buFontTx/>
              <a:buChar char="-"/>
            </a:pPr>
            <a:endParaRPr lang="sv-SE" sz="1200" dirty="0">
              <a:latin typeface="Century Gothic" panose="020B0502020202020204" pitchFamily="34" charset="0"/>
            </a:endParaRPr>
          </a:p>
        </p:txBody>
      </p:sp>
      <p:pic>
        <p:nvPicPr>
          <p:cNvPr id="8" name="Picture 2" descr="http://www.iclipart.com/dodl.php/Notes2.jpg?linklokauth=LzAxNC9iYXRjaF8wMS9Ob3RlczIuanBnLDEzMTcwNDAyNTAsMTk0LjE2LjE1LjEzMCwwLDAsTExfMCwsMWI0N2ZhZTA5ZDAyNjg2OWY4ZjEwMTZlZGI0ZmFhMjQ%3D">
            <a:extLst>
              <a:ext uri="{FF2B5EF4-FFF2-40B4-BE49-F238E27FC236}">
                <a16:creationId xmlns:a16="http://schemas.microsoft.com/office/drawing/2014/main" id="{3FAFDE9B-F34F-4910-9E78-2A53E43BD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693" y="3533538"/>
            <a:ext cx="1290474"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Ljud 16">
            <a:hlinkClick r:id="" action="ppaction://media"/>
            <a:extLst>
              <a:ext uri="{FF2B5EF4-FFF2-40B4-BE49-F238E27FC236}">
                <a16:creationId xmlns:a16="http://schemas.microsoft.com/office/drawing/2014/main" id="{D38913FC-E1BE-79A5-7599-7CFB0A85BA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2543064"/>
      </p:ext>
    </p:extLst>
  </p:cSld>
  <p:clrMapOvr>
    <a:masterClrMapping/>
  </p:clrMapOvr>
  <mc:AlternateContent xmlns:mc="http://schemas.openxmlformats.org/markup-compatibility/2006" xmlns:p14="http://schemas.microsoft.com/office/powerpoint/2010/main">
    <mc:Choice Requires="p14">
      <p:transition spd="slow" p14:dur="2000" advTm="185719"/>
    </mc:Choice>
    <mc:Fallback xmlns="">
      <p:transition spd="slow" advTm="185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a:latin typeface="Century Gothic" panose="020B0502020202020204" pitchFamily="34" charset="0"/>
                <a:cs typeface="Arial" panose="020B0604020202020204" pitchFamily="34" charset="0"/>
              </a:rPr>
              <a:t>Hur går det till?</a:t>
            </a:r>
          </a:p>
        </p:txBody>
      </p:sp>
      <p:graphicFrame>
        <p:nvGraphicFramePr>
          <p:cNvPr id="7" name="Platshållare för innehåll 6">
            <a:extLst>
              <a:ext uri="{FF2B5EF4-FFF2-40B4-BE49-F238E27FC236}">
                <a16:creationId xmlns:a16="http://schemas.microsoft.com/office/drawing/2014/main" id="{6D6D5FE1-78BA-B8E8-3807-E7B570CCA96A}"/>
              </a:ext>
            </a:extLst>
          </p:cNvPr>
          <p:cNvGraphicFramePr>
            <a:graphicFrameLocks noGrp="1"/>
          </p:cNvGraphicFramePr>
          <p:nvPr>
            <p:ph idx="1"/>
            <p:extLst>
              <p:ext uri="{D42A27DB-BD31-4B8C-83A1-F6EECF244321}">
                <p14:modId xmlns:p14="http://schemas.microsoft.com/office/powerpoint/2010/main" val="1454282863"/>
              </p:ext>
            </p:extLst>
          </p:nvPr>
        </p:nvGraphicFramePr>
        <p:xfrm>
          <a:off x="1096962" y="1588655"/>
          <a:ext cx="10494674" cy="40270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ruta 7">
            <a:extLst>
              <a:ext uri="{FF2B5EF4-FFF2-40B4-BE49-F238E27FC236}">
                <a16:creationId xmlns:a16="http://schemas.microsoft.com/office/drawing/2014/main" id="{184D2544-9238-1C97-AC12-7D4DA040CBBA}"/>
              </a:ext>
            </a:extLst>
          </p:cNvPr>
          <p:cNvSpPr txBox="1"/>
          <p:nvPr/>
        </p:nvSpPr>
        <p:spPr>
          <a:xfrm>
            <a:off x="1338190" y="5685742"/>
            <a:ext cx="9892146" cy="646331"/>
          </a:xfrm>
          <a:prstGeom prst="rect">
            <a:avLst/>
          </a:prstGeom>
          <a:noFill/>
        </p:spPr>
        <p:txBody>
          <a:bodyPr wrap="square" rtlCol="0">
            <a:spAutoFit/>
          </a:bodyPr>
          <a:lstStyle/>
          <a:p>
            <a:pPr algn="ctr"/>
            <a:r>
              <a:rPr lang="sv-SE" b="1" dirty="0">
                <a:latin typeface="Century Gothic" panose="020B0502020202020204" pitchFamily="34" charset="0"/>
              </a:rPr>
              <a:t>Oavsett hur ärendet initieras är det tingsrätten </a:t>
            </a:r>
            <a:br>
              <a:rPr lang="sv-SE" b="1" dirty="0">
                <a:latin typeface="Century Gothic" panose="020B0502020202020204" pitchFamily="34" charset="0"/>
              </a:rPr>
            </a:br>
            <a:r>
              <a:rPr lang="sv-SE" b="1" dirty="0">
                <a:latin typeface="Century Gothic" panose="020B0502020202020204" pitchFamily="34" charset="0"/>
              </a:rPr>
              <a:t>som beslutar om anordnande av godmanskap eller förvaltarskap!</a:t>
            </a:r>
          </a:p>
        </p:txBody>
      </p:sp>
      <p:pic>
        <p:nvPicPr>
          <p:cNvPr id="6" name="Ljud 5">
            <a:hlinkClick r:id="" action="ppaction://media"/>
            <a:extLst>
              <a:ext uri="{FF2B5EF4-FFF2-40B4-BE49-F238E27FC236}">
                <a16:creationId xmlns:a16="http://schemas.microsoft.com/office/drawing/2014/main" id="{FF23A1DB-CCF2-D8D8-D1E9-A86789866D0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6225984"/>
      </p:ext>
    </p:extLst>
  </p:cSld>
  <p:clrMapOvr>
    <a:masterClrMapping/>
  </p:clrMapOvr>
  <mc:AlternateContent xmlns:mc="http://schemas.openxmlformats.org/markup-compatibility/2006" xmlns:p14="http://schemas.microsoft.com/office/powerpoint/2010/main">
    <mc:Choice Requires="p14">
      <p:transition spd="slow" p14:dur="2000" advTm="82531"/>
    </mc:Choice>
    <mc:Fallback xmlns="">
      <p:transition spd="slow" advTm="82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AA55C9-51E8-45BC-B900-3C79B7E0E9D3}"/>
              </a:ext>
            </a:extLst>
          </p:cNvPr>
          <p:cNvSpPr>
            <a:spLocks noGrp="1"/>
          </p:cNvSpPr>
          <p:nvPr>
            <p:ph type="title"/>
          </p:nvPr>
        </p:nvSpPr>
        <p:spPr>
          <a:xfrm>
            <a:off x="643467" y="816638"/>
            <a:ext cx="3367359" cy="5224724"/>
          </a:xfrm>
        </p:spPr>
        <p:txBody>
          <a:bodyPr anchor="ctr">
            <a:normAutofit/>
          </a:bodyPr>
          <a:lstStyle/>
          <a:p>
            <a:r>
              <a:rPr lang="sv-SE" sz="4000" dirty="0">
                <a:solidFill>
                  <a:schemeClr val="tx1"/>
                </a:solidFill>
                <a:latin typeface="Century Gothic" panose="020B0502020202020204" pitchFamily="34" charset="0"/>
                <a:cs typeface="Times New Roman" panose="02020603050405020304" pitchFamily="18" charset="0"/>
              </a:rPr>
              <a:t>I uppdraget</a:t>
            </a:r>
            <a:br>
              <a:rPr lang="sv-SE" dirty="0">
                <a:solidFill>
                  <a:schemeClr val="tx1"/>
                </a:solidFill>
                <a:latin typeface="Century Gothic" panose="020B0502020202020204" pitchFamily="34" charset="0"/>
                <a:cs typeface="Times New Roman" panose="02020603050405020304" pitchFamily="18" charset="0"/>
              </a:rPr>
            </a:br>
            <a:r>
              <a:rPr lang="sv-SE" sz="2000" i="1" dirty="0">
                <a:solidFill>
                  <a:schemeClr val="tx1"/>
                </a:solidFill>
                <a:latin typeface="Century Gothic" panose="020B0502020202020204" pitchFamily="34" charset="0"/>
                <a:cs typeface="Times New Roman" panose="02020603050405020304" pitchFamily="18" charset="0"/>
              </a:rPr>
              <a:t>ska den som är god man eller förvaltare</a:t>
            </a:r>
            <a:endParaRPr lang="sv-SE" dirty="0">
              <a:solidFill>
                <a:schemeClr val="tx1"/>
              </a:solidFill>
              <a:latin typeface="Century Gothic" panose="020B0502020202020204" pitchFamily="34" charset="0"/>
              <a:cs typeface="Times New Roman" panose="02020603050405020304" pitchFamily="18" charset="0"/>
            </a:endParaRPr>
          </a:p>
        </p:txBody>
      </p:sp>
      <p:sp>
        <p:nvSpPr>
          <p:cNvPr id="3" name="Platshållare för innehåll 2">
            <a:extLst>
              <a:ext uri="{FF2B5EF4-FFF2-40B4-BE49-F238E27FC236}">
                <a16:creationId xmlns:a16="http://schemas.microsoft.com/office/drawing/2014/main" id="{98206CB6-DFE2-405C-BE3E-6D0376168D58}"/>
              </a:ext>
            </a:extLst>
          </p:cNvPr>
          <p:cNvSpPr>
            <a:spLocks noGrp="1"/>
          </p:cNvSpPr>
          <p:nvPr>
            <p:ph idx="1"/>
          </p:nvPr>
        </p:nvSpPr>
        <p:spPr>
          <a:xfrm>
            <a:off x="4654295" y="816638"/>
            <a:ext cx="4619706" cy="5224724"/>
          </a:xfrm>
        </p:spPr>
        <p:txBody>
          <a:bodyPr anchor="ctr">
            <a:normAutofit/>
          </a:bodyPr>
          <a:lstStyle/>
          <a:p>
            <a:r>
              <a:rPr lang="sv-SE" sz="1600" dirty="0">
                <a:latin typeface="Century Gothic" panose="020B0502020202020204" pitchFamily="34" charset="0"/>
                <a:cs typeface="Times New Roman" panose="02020603050405020304" pitchFamily="18" charset="0"/>
              </a:rPr>
              <a:t>Omsorgsfullt fullgöra sina skyldigheter och alltid handla på det sätt som bäst gagnar sin huvudman. (FB 12:3)</a:t>
            </a:r>
          </a:p>
          <a:p>
            <a:r>
              <a:rPr lang="sv-SE" sz="1600" dirty="0">
                <a:latin typeface="Century Gothic" panose="020B0502020202020204" pitchFamily="34" charset="0"/>
                <a:cs typeface="Times New Roman" panose="02020603050405020304" pitchFamily="18" charset="0"/>
              </a:rPr>
              <a:t>Se till att huvudmannens medel i </a:t>
            </a:r>
            <a:br>
              <a:rPr lang="sv-SE" sz="1600" dirty="0">
                <a:latin typeface="Century Gothic" panose="020B0502020202020204" pitchFamily="34" charset="0"/>
                <a:cs typeface="Times New Roman" panose="02020603050405020304" pitchFamily="18" charset="0"/>
              </a:rPr>
            </a:br>
            <a:r>
              <a:rPr lang="sv-SE" sz="1600" dirty="0">
                <a:latin typeface="Century Gothic" panose="020B0502020202020204" pitchFamily="34" charset="0"/>
                <a:cs typeface="Times New Roman" panose="02020603050405020304" pitchFamily="18" charset="0"/>
              </a:rPr>
              <a:t>skälig omfattning används till dennes utbildning, uppehälle och nytta i övrigt och att medel som inte behövs för detta är tryggt placerade med skälig avkastning. (FB 12:4)</a:t>
            </a:r>
          </a:p>
          <a:p>
            <a:r>
              <a:rPr lang="sv-SE" sz="1600" dirty="0">
                <a:latin typeface="Century Gothic" panose="020B0502020202020204" pitchFamily="34" charset="0"/>
                <a:cs typeface="Times New Roman" panose="02020603050405020304" pitchFamily="18" charset="0"/>
              </a:rPr>
              <a:t>Ge huvudmannens närmaste anhöriga möjlighet att yttra sig i viktiga frågor.</a:t>
            </a:r>
            <a:br>
              <a:rPr lang="sv-SE" sz="1600" dirty="0">
                <a:latin typeface="Century Gothic" panose="020B0502020202020204" pitchFamily="34" charset="0"/>
                <a:cs typeface="Times New Roman" panose="02020603050405020304" pitchFamily="18" charset="0"/>
              </a:rPr>
            </a:br>
            <a:r>
              <a:rPr lang="sv-SE" sz="1600" dirty="0">
                <a:latin typeface="Century Gothic" panose="020B0502020202020204" pitchFamily="34" charset="0"/>
                <a:cs typeface="Times New Roman" panose="02020603050405020304" pitchFamily="18" charset="0"/>
              </a:rPr>
              <a:t>(FB 12:7)</a:t>
            </a:r>
          </a:p>
        </p:txBody>
      </p:sp>
      <p:pic>
        <p:nvPicPr>
          <p:cNvPr id="23" name="Ljud 22">
            <a:hlinkClick r:id="" action="ppaction://media"/>
            <a:extLst>
              <a:ext uri="{FF2B5EF4-FFF2-40B4-BE49-F238E27FC236}">
                <a16:creationId xmlns:a16="http://schemas.microsoft.com/office/drawing/2014/main" id="{7DD634CD-9A02-D07C-B3B8-D386BF77BF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4916167"/>
      </p:ext>
    </p:extLst>
  </p:cSld>
  <p:clrMapOvr>
    <a:masterClrMapping/>
  </p:clrMapOvr>
  <mc:AlternateContent xmlns:mc="http://schemas.openxmlformats.org/markup-compatibility/2006" xmlns:p14="http://schemas.microsoft.com/office/powerpoint/2010/main">
    <mc:Choice Requires="p14">
      <p:transition spd="slow" p14:dur="2000" advTm="153977"/>
    </mc:Choice>
    <mc:Fallback xmlns="">
      <p:transition spd="slow" advTm="15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AA55C9-51E8-45BC-B900-3C79B7E0E9D3}"/>
              </a:ext>
            </a:extLst>
          </p:cNvPr>
          <p:cNvSpPr>
            <a:spLocks noGrp="1"/>
          </p:cNvSpPr>
          <p:nvPr>
            <p:ph type="title"/>
          </p:nvPr>
        </p:nvSpPr>
        <p:spPr>
          <a:xfrm>
            <a:off x="643467" y="816638"/>
            <a:ext cx="3771515" cy="5325544"/>
          </a:xfrm>
        </p:spPr>
        <p:txBody>
          <a:bodyPr anchor="ctr">
            <a:normAutofit/>
          </a:bodyPr>
          <a:lstStyle/>
          <a:p>
            <a:r>
              <a:rPr lang="sv-SE" dirty="0">
                <a:solidFill>
                  <a:schemeClr val="tx1"/>
                </a:solidFill>
                <a:latin typeface="Century Gothic" panose="020B0502020202020204" pitchFamily="34" charset="0"/>
              </a:rPr>
              <a:t>I uppdraget</a:t>
            </a:r>
            <a:br>
              <a:rPr lang="sv-SE" dirty="0">
                <a:solidFill>
                  <a:schemeClr val="tx1"/>
                </a:solidFill>
                <a:latin typeface="Century Gothic" panose="020B0502020202020204" pitchFamily="34" charset="0"/>
              </a:rPr>
            </a:br>
            <a:r>
              <a:rPr lang="sv-SE" sz="2000" i="1" dirty="0">
                <a:solidFill>
                  <a:schemeClr val="tx1"/>
                </a:solidFill>
                <a:latin typeface="Century Gothic" panose="020B0502020202020204" pitchFamily="34" charset="0"/>
              </a:rPr>
              <a:t>ska den som är god man eller förvaltare </a:t>
            </a:r>
            <a:r>
              <a:rPr lang="sv-SE" sz="2000" b="1" i="1" dirty="0">
                <a:solidFill>
                  <a:schemeClr val="tx1"/>
                </a:solidFill>
                <a:latin typeface="Century Gothic" panose="020B0502020202020204" pitchFamily="34" charset="0"/>
              </a:rPr>
              <a:t>inte</a:t>
            </a:r>
            <a:endParaRPr lang="sv-SE" b="1" dirty="0">
              <a:solidFill>
                <a:schemeClr val="tx1"/>
              </a:solidFill>
              <a:latin typeface="Century Gothic" panose="020B0502020202020204" pitchFamily="34" charset="0"/>
            </a:endParaRPr>
          </a:p>
        </p:txBody>
      </p:sp>
      <p:sp>
        <p:nvSpPr>
          <p:cNvPr id="3" name="Platshållare för innehåll 2">
            <a:extLst>
              <a:ext uri="{FF2B5EF4-FFF2-40B4-BE49-F238E27FC236}">
                <a16:creationId xmlns:a16="http://schemas.microsoft.com/office/drawing/2014/main" id="{98206CB6-DFE2-405C-BE3E-6D0376168D58}"/>
              </a:ext>
            </a:extLst>
          </p:cNvPr>
          <p:cNvSpPr>
            <a:spLocks noGrp="1"/>
          </p:cNvSpPr>
          <p:nvPr>
            <p:ph idx="1"/>
          </p:nvPr>
        </p:nvSpPr>
        <p:spPr>
          <a:xfrm>
            <a:off x="5502486" y="816638"/>
            <a:ext cx="4619706" cy="5224724"/>
          </a:xfrm>
        </p:spPr>
        <p:txBody>
          <a:bodyPr anchor="ctr">
            <a:normAutofit/>
          </a:bodyPr>
          <a:lstStyle/>
          <a:p>
            <a:r>
              <a:rPr lang="sv-SE" sz="1600" dirty="0">
                <a:latin typeface="Century Gothic" panose="020B0502020202020204" pitchFamily="34" charset="0"/>
              </a:rPr>
              <a:t>Handla eller laga mat</a:t>
            </a:r>
          </a:p>
          <a:p>
            <a:r>
              <a:rPr lang="sv-SE" sz="1600" dirty="0">
                <a:latin typeface="Century Gothic" panose="020B0502020202020204" pitchFamily="34" charset="0"/>
              </a:rPr>
              <a:t>Medfölja till vårdbesök </a:t>
            </a:r>
          </a:p>
          <a:p>
            <a:r>
              <a:rPr lang="sv-SE" sz="1600" dirty="0">
                <a:latin typeface="Century Gothic" panose="020B0502020202020204" pitchFamily="34" charset="0"/>
              </a:rPr>
              <a:t>Städa, renovera, sköta om gården</a:t>
            </a:r>
          </a:p>
          <a:p>
            <a:r>
              <a:rPr lang="sv-SE" sz="1600" dirty="0">
                <a:latin typeface="Century Gothic" panose="020B0502020202020204" pitchFamily="34" charset="0"/>
              </a:rPr>
              <a:t>Dela ut medicin </a:t>
            </a:r>
          </a:p>
          <a:p>
            <a:r>
              <a:rPr lang="sv-SE" sz="1600" b="1" dirty="0">
                <a:latin typeface="Century Gothic" panose="020B0502020202020204" pitchFamily="34" charset="0"/>
              </a:rPr>
              <a:t>Sammanfattningsvis: </a:t>
            </a:r>
            <a:r>
              <a:rPr lang="sv-SE" sz="1600" dirty="0">
                <a:latin typeface="Century Gothic" panose="020B0502020202020204" pitchFamily="34" charset="0"/>
              </a:rPr>
              <a:t>God man  är beställare av tjänster som din huvudman behöver, den är inte utförare av dem</a:t>
            </a:r>
          </a:p>
        </p:txBody>
      </p:sp>
      <p:pic>
        <p:nvPicPr>
          <p:cNvPr id="16" name="Ljud 15">
            <a:hlinkClick r:id="" action="ppaction://media"/>
            <a:extLst>
              <a:ext uri="{FF2B5EF4-FFF2-40B4-BE49-F238E27FC236}">
                <a16:creationId xmlns:a16="http://schemas.microsoft.com/office/drawing/2014/main" id="{7891297A-1E47-8058-5897-746AC5D4BA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5558923"/>
      </p:ext>
    </p:extLst>
  </p:cSld>
  <p:clrMapOvr>
    <a:masterClrMapping/>
  </p:clrMapOvr>
  <mc:AlternateContent xmlns:mc="http://schemas.openxmlformats.org/markup-compatibility/2006" xmlns:p14="http://schemas.microsoft.com/office/powerpoint/2010/main">
    <mc:Choice Requires="p14">
      <p:transition spd="slow" p14:dur="2000" advTm="47699"/>
    </mc:Choice>
    <mc:Fallback xmlns="">
      <p:transition spd="slow" advTm="47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Återblick">
  <a:themeElements>
    <a:clrScheme name="Återblick">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Åter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Åter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6482</TotalTime>
  <Words>1254</Words>
  <Application>Microsoft Office PowerPoint</Application>
  <PresentationFormat>Bredbild</PresentationFormat>
  <Paragraphs>113</Paragraphs>
  <Slides>16</Slides>
  <Notes>1</Notes>
  <HiddenSlides>0</HiddenSlides>
  <MMClips>16</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16</vt:i4>
      </vt:variant>
    </vt:vector>
  </HeadingPairs>
  <TitlesOfParts>
    <vt:vector size="24" baseType="lpstr">
      <vt:lpstr>Aptos</vt:lpstr>
      <vt:lpstr>Arial</vt:lpstr>
      <vt:lpstr>Calibri</vt:lpstr>
      <vt:lpstr>Calibri Light</vt:lpstr>
      <vt:lpstr>Cavolini</vt:lpstr>
      <vt:lpstr>Century Gothic</vt:lpstr>
      <vt:lpstr>Times New Roman</vt:lpstr>
      <vt:lpstr>Återblick</vt:lpstr>
      <vt:lpstr> Utbildning om god man och förvaltare - En grundläggande utbildning för dig som arbetar inom vård och omsorg</vt:lpstr>
      <vt:lpstr>PowerPoint-presentation</vt:lpstr>
      <vt:lpstr>Överförmyndarnämndens uppdrag</vt:lpstr>
      <vt:lpstr>Vem kan få god man eller förvaltare?</vt:lpstr>
      <vt:lpstr>Skillnaden mellan godmanskap och förvaltarskap</vt:lpstr>
      <vt:lpstr>Vad kan ingå i uppdraget?</vt:lpstr>
      <vt:lpstr>Hur går det till?</vt:lpstr>
      <vt:lpstr>I uppdraget ska den som är god man eller förvaltare</vt:lpstr>
      <vt:lpstr>I uppdraget ska den som är god man eller förvaltare inte</vt:lpstr>
      <vt:lpstr>Om en god man eller förvaltare inte ska hjälpa till, vem kan då göra det? (Frivilliga samhällsarbetare. Rollkoll 2025)</vt:lpstr>
      <vt:lpstr>I uppdraget får den som är god man eller förvaltare inte</vt:lpstr>
      <vt:lpstr>Vissa åtgärder kräver överförmyndarnämndens samtycke, till exempel…</vt:lpstr>
      <vt:lpstr>Bra att veta  </vt:lpstr>
      <vt:lpstr>Vem kan bli god man eller förvaltare?</vt:lpstr>
      <vt:lpstr>Om man har klagomål på god man eller förvaltare</vt:lpstr>
      <vt:lpstr>Kanske någon av er vill bli god man?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Torbjörn Granström /Kansliavdelning /Kommunstyrelseförvaltning</dc:creator>
  <cp:lastModifiedBy>Torbjörn Granström</cp:lastModifiedBy>
  <cp:revision>289</cp:revision>
  <cp:lastPrinted>2024-10-07T12:11:18Z</cp:lastPrinted>
  <dcterms:created xsi:type="dcterms:W3CDTF">2021-12-02T07:51:51Z</dcterms:created>
  <dcterms:modified xsi:type="dcterms:W3CDTF">2025-10-21T10:12:41Z</dcterms:modified>
</cp:coreProperties>
</file>